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1"/>
  </p:handoutMasterIdLst>
  <p:sldIdLst>
    <p:sldId id="256" r:id="rId2"/>
    <p:sldId id="257" r:id="rId3"/>
    <p:sldId id="262" r:id="rId4"/>
    <p:sldId id="260" r:id="rId5"/>
    <p:sldId id="261" r:id="rId6"/>
    <p:sldId id="258" r:id="rId7"/>
    <p:sldId id="264" r:id="rId8"/>
    <p:sldId id="265" r:id="rId9"/>
    <p:sldId id="266" r:id="rId10"/>
    <p:sldId id="267" r:id="rId11"/>
    <p:sldId id="268" r:id="rId12"/>
    <p:sldId id="269" r:id="rId13"/>
    <p:sldId id="270" r:id="rId14"/>
    <p:sldId id="271" r:id="rId15"/>
    <p:sldId id="272" r:id="rId16"/>
    <p:sldId id="281" r:id="rId17"/>
    <p:sldId id="282" r:id="rId18"/>
    <p:sldId id="273" r:id="rId19"/>
    <p:sldId id="275" r:id="rId20"/>
    <p:sldId id="284" r:id="rId21"/>
    <p:sldId id="274" r:id="rId22"/>
    <p:sldId id="280" r:id="rId23"/>
    <p:sldId id="278" r:id="rId24"/>
    <p:sldId id="277" r:id="rId25"/>
    <p:sldId id="279" r:id="rId26"/>
    <p:sldId id="285" r:id="rId27"/>
    <p:sldId id="288" r:id="rId28"/>
    <p:sldId id="287" r:id="rId29"/>
    <p:sldId id="263" r:id="rId3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4557" autoAdjust="0"/>
    <p:restoredTop sz="86433" autoAdjust="0"/>
  </p:normalViewPr>
  <p:slideViewPr>
    <p:cSldViewPr>
      <p:cViewPr varScale="1">
        <p:scale>
          <a:sx n="101" d="100"/>
          <a:sy n="101" d="100"/>
        </p:scale>
        <p:origin x="-1914" y="-96"/>
      </p:cViewPr>
      <p:guideLst>
        <p:guide orient="horz" pos="2160"/>
        <p:guide pos="2880"/>
      </p:guideLst>
    </p:cSldViewPr>
  </p:slideViewPr>
  <p:outlineViewPr>
    <p:cViewPr>
      <p:scale>
        <a:sx n="33" d="100"/>
        <a:sy n="33" d="100"/>
      </p:scale>
      <p:origin x="0" y="10896"/>
    </p:cViewPr>
  </p:outlineViewPr>
  <p:notesTextViewPr>
    <p:cViewPr>
      <p:scale>
        <a:sx n="100" d="100"/>
        <a:sy n="100" d="100"/>
      </p:scale>
      <p:origin x="0" y="0"/>
    </p:cViewPr>
  </p:notesTextViewPr>
  <p:notesViewPr>
    <p:cSldViewPr>
      <p:cViewPr varScale="1">
        <p:scale>
          <a:sx n="92" d="100"/>
          <a:sy n="92" d="100"/>
        </p:scale>
        <p:origin x="-3594" y="-12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1CD7F74-5D39-424E-97A1-4EFDEB89F209}" type="datetimeFigureOut">
              <a:rPr lang="fr-FR" smtClean="0"/>
              <a:pPr/>
              <a:t>11/11/2014</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6A4F5B4-F181-4A45-82DF-31318F5B094C}" type="slidenum">
              <a:rPr lang="fr-FR" smtClean="0"/>
              <a:pPr/>
              <a:t>‹N°›</a:t>
            </a:fld>
            <a:endParaRPr lang="fr-FR"/>
          </a:p>
        </p:txBody>
      </p:sp>
    </p:spTree>
    <p:extLst>
      <p:ext uri="{BB962C8B-B14F-4D97-AF65-F5344CB8AC3E}">
        <p14:creationId xmlns="" xmlns:p14="http://schemas.microsoft.com/office/powerpoint/2010/main" val="349126766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extLst>
              <a:ext uri="{28A0092B-C50C-407E-A947-70E740481C1C}">
                <a14:useLocalDpi xmlns="" xmlns:a14="http://schemas.microsoft.com/office/drawing/2010/main"/>
              </a:ext>
            </a:extLst>
          </a:blip>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AA309A6D-C09C-4548-B29A-6CF363A7E532}" type="datetimeFigureOut">
              <a:rPr lang="fr-FR" smtClean="0"/>
              <a:pPr/>
              <a:t>11/11/2014</a:t>
            </a:fld>
            <a:endParaRPr lang="fr-BE"/>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fr-BE" dirty="0"/>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fr-FR" smtClean="0"/>
              <a:t>Modifiez le style du titre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AA309A6D-C09C-4548-B29A-6CF363A7E532}" type="datetimeFigureOut">
              <a:rPr lang="fr-FR" smtClean="0"/>
              <a:pPr/>
              <a:t>11/11/2014</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AA309A6D-C09C-4548-B29A-6CF363A7E532}" type="datetimeFigureOut">
              <a:rPr lang="fr-FR" smtClean="0"/>
              <a:pPr/>
              <a:t>11/11/2014</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fr-FR" smtClean="0"/>
              <a:t>Modifiez le style du titre</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pPr/>
              <a:t>11/11/2014</a:t>
            </a:fld>
            <a:endParaRPr lang="fr-BE"/>
          </a:p>
        </p:txBody>
      </p:sp>
      <p:sp>
        <p:nvSpPr>
          <p:cNvPr id="5" name="Footer Placeholder 4"/>
          <p:cNvSpPr>
            <a:spLocks noGrp="1"/>
          </p:cNvSpPr>
          <p:nvPr>
            <p:ph type="ftr" sz="quarter" idx="11"/>
          </p:nvPr>
        </p:nvSpPr>
        <p:spPr/>
        <p:txBody>
          <a:bodyPr/>
          <a:lstStyle>
            <a:lvl1pPr>
              <a:defRPr>
                <a:solidFill>
                  <a:schemeClr val="bg1"/>
                </a:solidFill>
              </a:defRPr>
            </a:lvl1pPr>
          </a:lstStyle>
          <a:p>
            <a:r>
              <a:rPr lang="fr-BE" dirty="0" smtClean="0"/>
              <a:t>CHUECA</a:t>
            </a:r>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
        <p:nvSpPr>
          <p:cNvPr id="8" name="Content Placeholder 7"/>
          <p:cNvSpPr>
            <a:spLocks noGrp="1"/>
          </p:cNvSpPr>
          <p:nvPr>
            <p:ph sz="quarter" idx="13"/>
          </p:nvPr>
        </p:nvSpPr>
        <p:spPr>
          <a:xfrm>
            <a:off x="609600" y="1600200"/>
            <a:ext cx="7924800" cy="41148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fr-FR" smtClean="0"/>
              <a:t>Modifiez le style du titre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pPr/>
              <a:t>11/11/2014</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2" name="Title 1"/>
          <p:cNvSpPr>
            <a:spLocks noGrp="1"/>
          </p:cNvSpPr>
          <p:nvPr>
            <p:ph type="title"/>
          </p:nvPr>
        </p:nvSpPr>
        <p:spPr>
          <a:xfrm>
            <a:off x="609600" y="274638"/>
            <a:ext cx="7924800" cy="1143000"/>
          </a:xfrm>
        </p:spPr>
        <p:txBody>
          <a:bodyPr/>
          <a:lstStyle/>
          <a:p>
            <a:r>
              <a:rPr lang="fr-FR" smtClean="0"/>
              <a:t>Modifiez le style du titre</a:t>
            </a:r>
            <a:endParaRPr lang="en-US" dirty="0"/>
          </a:p>
        </p:txBody>
      </p:sp>
      <p:sp>
        <p:nvSpPr>
          <p:cNvPr id="5" name="Date Placeholder 4"/>
          <p:cNvSpPr>
            <a:spLocks noGrp="1"/>
          </p:cNvSpPr>
          <p:nvPr>
            <p:ph type="dt" sz="half" idx="10"/>
          </p:nvPr>
        </p:nvSpPr>
        <p:spPr/>
        <p:txBody>
          <a:bodyPr/>
          <a:lstStyle/>
          <a:p>
            <a:fld id="{AA309A6D-C09C-4548-B29A-6CF363A7E532}" type="datetimeFigureOut">
              <a:rPr lang="fr-FR" smtClean="0"/>
              <a:pPr/>
              <a:t>11/11/2014</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7" name="Date Placeholder 6"/>
          <p:cNvSpPr>
            <a:spLocks noGrp="1"/>
          </p:cNvSpPr>
          <p:nvPr>
            <p:ph type="dt" sz="half" idx="10"/>
          </p:nvPr>
        </p:nvSpPr>
        <p:spPr/>
        <p:txBody>
          <a:bodyPr/>
          <a:lstStyle/>
          <a:p>
            <a:fld id="{AA309A6D-C09C-4548-B29A-6CF363A7E532}" type="datetimeFigureOut">
              <a:rPr lang="fr-FR" smtClean="0"/>
              <a:pPr/>
              <a:t>11/11/2014</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AA309A6D-C09C-4548-B29A-6CF363A7E532}" type="datetimeFigureOut">
              <a:rPr lang="fr-FR" smtClean="0"/>
              <a:pPr/>
              <a:t>11/11/2014</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309A6D-C09C-4548-B29A-6CF363A7E532}" type="datetimeFigureOut">
              <a:rPr lang="fr-FR" smtClean="0"/>
              <a:pPr/>
              <a:t>11/11/2014</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fr-FR" smtClean="0"/>
              <a:t>Modifiez le style du titre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AA309A6D-C09C-4548-B29A-6CF363A7E532}" type="datetimeFigureOut">
              <a:rPr lang="fr-FR" smtClean="0"/>
              <a:pPr/>
              <a:t>11/11/2014</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fr-FR" smtClean="0"/>
              <a:t>Modifiez le style du titre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AA309A6D-C09C-4548-B29A-6CF363A7E532}" type="datetimeFigureOut">
              <a:rPr lang="fr-FR" smtClean="0"/>
              <a:pPr/>
              <a:t>11/11/2014</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extLst>
              <a:ext uri="{28A0092B-C50C-407E-A947-70E740481C1C}">
                <a14:useLocalDpi xmlns="" xmlns:a14="http://schemas.microsoft.com/office/drawing/2010/main"/>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fr-FR" smtClean="0"/>
              <a:t>Modifiez le style du titre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AA309A6D-C09C-4548-B29A-6CF363A7E532}" type="datetimeFigureOut">
              <a:rPr lang="fr-FR" smtClean="0"/>
              <a:pPr/>
              <a:t>11/11/2014</a:t>
            </a:fld>
            <a:endParaRPr lang="fr-BE"/>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fr-BE"/>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CF4668DC-857F-487D-BFFA-8C0CA5037977}" type="slidenum">
              <a:rPr lang="fr-BE" smtClean="0"/>
              <a:pPr/>
              <a:t>‹N°›</a:t>
            </a:fld>
            <a:endParaRPr lang="fr-BE"/>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youtube.com/watch?feature=player_embedded&amp;v=SnHRZA3ynNs" TargetMode="External"/><Relationship Id="rId2" Type="http://schemas.openxmlformats.org/officeDocument/2006/relationships/hyperlink" Target="http://www.renault.fr/gamme-renault/vehicules-electriques/twizy/twizy/" TargetMode="External"/><Relationship Id="rId1" Type="http://schemas.openxmlformats.org/officeDocument/2006/relationships/slideLayout" Target="../slideLayouts/slideLayout2.xml"/><Relationship Id="rId6" Type="http://schemas.openxmlformats.org/officeDocument/2006/relationships/hyperlink" Target="mailto:Olivier.chueca@ac-orleans-tours.fr" TargetMode="External"/><Relationship Id="rId5" Type="http://schemas.openxmlformats.org/officeDocument/2006/relationships/hyperlink" Target="http://www.youtube.com/watch?feature=player_embedded&amp;v=wcc2pwyILkM" TargetMode="External"/><Relationship Id="rId4" Type="http://schemas.openxmlformats.org/officeDocument/2006/relationships/hyperlink" Target="http://www.youtube.com/watch?feature=player_embedded&amp;v=wmsy95esLPM"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31654" y="3429000"/>
            <a:ext cx="7772400" cy="856492"/>
          </a:xfrm>
        </p:spPr>
        <p:txBody>
          <a:bodyPr>
            <a:normAutofit fontScale="90000"/>
          </a:bodyPr>
          <a:lstStyle/>
          <a:p>
            <a:r>
              <a:rPr lang="fr-FR" b="1" dirty="0" smtClean="0">
                <a:latin typeface="Arial Black" panose="020B0A04020102020204" pitchFamily="34" charset="0"/>
              </a:rPr>
              <a:t>La TWIZY</a:t>
            </a:r>
            <a:r>
              <a:rPr lang="fr-FR" b="1" baseline="0" dirty="0" smtClean="0">
                <a:latin typeface="Arial Black" panose="020B0A04020102020204" pitchFamily="34" charset="0"/>
              </a:rPr>
              <a:t> et la fonderie</a:t>
            </a:r>
            <a:br>
              <a:rPr lang="fr-FR" b="1" baseline="0" dirty="0" smtClean="0">
                <a:latin typeface="Arial Black" panose="020B0A04020102020204" pitchFamily="34" charset="0"/>
              </a:rPr>
            </a:br>
            <a:r>
              <a:rPr lang="fr-FR" baseline="0" dirty="0" smtClean="0"/>
              <a:t/>
            </a:r>
            <a:br>
              <a:rPr lang="fr-FR" baseline="0" dirty="0" smtClean="0"/>
            </a:br>
            <a:endParaRPr lang="fr-FR" dirty="0"/>
          </a:p>
        </p:txBody>
      </p:sp>
      <p:pic>
        <p:nvPicPr>
          <p:cNvPr id="4" name="Image 3"/>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a:off x="7329620" y="5718938"/>
            <a:ext cx="1814380" cy="798869"/>
          </a:xfrm>
          <a:prstGeom prst="rect">
            <a:avLst/>
          </a:prstGeom>
        </p:spPr>
      </p:pic>
      <p:pic>
        <p:nvPicPr>
          <p:cNvPr id="5" name="Image 4"/>
          <p:cNvPicPr>
            <a:picLocks noChangeAspect="1"/>
          </p:cNvPicPr>
          <p:nvPr/>
        </p:nvPicPr>
        <p:blipFill>
          <a:blip r:embed="rId3">
            <a:extLst>
              <a:ext uri="{28A0092B-C50C-407E-A947-70E740481C1C}">
                <a14:useLocalDpi xmlns="" xmlns:a14="http://schemas.microsoft.com/office/drawing/2010/main"/>
              </a:ext>
            </a:extLst>
          </a:blip>
          <a:stretch>
            <a:fillRect/>
          </a:stretch>
        </p:blipFill>
        <p:spPr>
          <a:xfrm>
            <a:off x="467544" y="4330868"/>
            <a:ext cx="1971675" cy="2314575"/>
          </a:xfrm>
          <a:prstGeom prst="rect">
            <a:avLst/>
          </a:prstGeom>
        </p:spPr>
      </p:pic>
      <p:sp>
        <p:nvSpPr>
          <p:cNvPr id="6" name="Rectangle 5"/>
          <p:cNvSpPr/>
          <p:nvPr/>
        </p:nvSpPr>
        <p:spPr>
          <a:xfrm>
            <a:off x="7432956" y="6516052"/>
            <a:ext cx="1711044" cy="369332"/>
          </a:xfrm>
          <a:prstGeom prst="rect">
            <a:avLst/>
          </a:prstGeom>
        </p:spPr>
        <p:txBody>
          <a:bodyPr wrap="square">
            <a:spAutoFit/>
          </a:bodyPr>
          <a:lstStyle/>
          <a:p>
            <a:r>
              <a:rPr lang="fr-FR" dirty="0" smtClean="0"/>
              <a:t>Olivier CHUECA</a:t>
            </a:r>
            <a:endParaRPr lang="fr-FR" dirty="0"/>
          </a:p>
        </p:txBody>
      </p:sp>
      <p:pic>
        <p:nvPicPr>
          <p:cNvPr id="7" name="Image 6"/>
          <p:cNvPicPr>
            <a:picLocks noChangeAspect="1"/>
          </p:cNvPicPr>
          <p:nvPr/>
        </p:nvPicPr>
        <p:blipFill rotWithShape="1">
          <a:blip r:embed="rId4" cstate="print">
            <a:extLst>
              <a:ext uri="{28A0092B-C50C-407E-A947-70E740481C1C}">
                <a14:useLocalDpi xmlns="" xmlns:a14="http://schemas.microsoft.com/office/drawing/2010/main"/>
              </a:ext>
            </a:extLst>
          </a:blip>
          <a:srcRect/>
          <a:stretch/>
        </p:blipFill>
        <p:spPr>
          <a:xfrm>
            <a:off x="3132499" y="476672"/>
            <a:ext cx="3069126" cy="2145672"/>
          </a:xfrm>
          <a:prstGeom prst="rect">
            <a:avLst/>
          </a:prstGeom>
        </p:spPr>
      </p:pic>
    </p:spTree>
    <p:extLst>
      <p:ext uri="{BB962C8B-B14F-4D97-AF65-F5344CB8AC3E}">
        <p14:creationId xmlns="" xmlns:p14="http://schemas.microsoft.com/office/powerpoint/2010/main" val="11699031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Et la fonderie?</a:t>
            </a:r>
            <a:endParaRPr lang="fr-FR" dirty="0"/>
          </a:p>
        </p:txBody>
      </p:sp>
      <p:sp>
        <p:nvSpPr>
          <p:cNvPr id="3" name="Espace réservé du contenu 2"/>
          <p:cNvSpPr>
            <a:spLocks noGrp="1"/>
          </p:cNvSpPr>
          <p:nvPr>
            <p:ph sz="quarter" idx="13"/>
          </p:nvPr>
        </p:nvSpPr>
        <p:spPr>
          <a:xfrm>
            <a:off x="609600" y="1600200"/>
            <a:ext cx="7924800" cy="5257800"/>
          </a:xfrm>
        </p:spPr>
        <p:txBody>
          <a:bodyPr>
            <a:normAutofit/>
          </a:bodyPr>
          <a:lstStyle/>
          <a:p>
            <a:pPr marL="0" indent="0">
              <a:buNone/>
            </a:pPr>
            <a:r>
              <a:rPr lang="fr-FR" dirty="0" smtClean="0"/>
              <a:t>Modèles numériques</a:t>
            </a:r>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p:txBody>
      </p:sp>
      <p:pic>
        <p:nvPicPr>
          <p:cNvPr id="6" name="Image 5"/>
          <p:cNvPicPr>
            <a:picLocks noChangeAspect="1"/>
          </p:cNvPicPr>
          <p:nvPr/>
        </p:nvPicPr>
        <p:blipFill rotWithShape="1">
          <a:blip r:embed="rId2" cstate="print">
            <a:extLst>
              <a:ext uri="{28A0092B-C50C-407E-A947-70E740481C1C}">
                <a14:useLocalDpi xmlns="" xmlns:a14="http://schemas.microsoft.com/office/drawing/2010/main"/>
              </a:ext>
            </a:extLst>
          </a:blip>
          <a:srcRect/>
          <a:stretch/>
        </p:blipFill>
        <p:spPr>
          <a:xfrm>
            <a:off x="-5936" y="1988840"/>
            <a:ext cx="2378816" cy="2448017"/>
          </a:xfrm>
          <a:prstGeom prst="rect">
            <a:avLst/>
          </a:prstGeom>
        </p:spPr>
      </p:pic>
      <p:pic>
        <p:nvPicPr>
          <p:cNvPr id="7" name="Image 6"/>
          <p:cNvPicPr>
            <a:picLocks noChangeAspect="1"/>
          </p:cNvPicPr>
          <p:nvPr/>
        </p:nvPicPr>
        <p:blipFill rotWithShape="1">
          <a:blip r:embed="rId3" cstate="print">
            <a:extLst>
              <a:ext uri="{28A0092B-C50C-407E-A947-70E740481C1C}">
                <a14:useLocalDpi xmlns="" xmlns:a14="http://schemas.microsoft.com/office/drawing/2010/main"/>
              </a:ext>
            </a:extLst>
          </a:blip>
          <a:srcRect/>
          <a:stretch/>
        </p:blipFill>
        <p:spPr>
          <a:xfrm>
            <a:off x="2305659" y="1988840"/>
            <a:ext cx="2387467" cy="2448017"/>
          </a:xfrm>
          <a:prstGeom prst="rect">
            <a:avLst/>
          </a:prstGeom>
        </p:spPr>
      </p:pic>
      <p:pic>
        <p:nvPicPr>
          <p:cNvPr id="9" name="Image 8"/>
          <p:cNvPicPr>
            <a:picLocks noChangeAspect="1"/>
          </p:cNvPicPr>
          <p:nvPr/>
        </p:nvPicPr>
        <p:blipFill rotWithShape="1">
          <a:blip r:embed="rId4" cstate="print">
            <a:extLst>
              <a:ext uri="{28A0092B-C50C-407E-A947-70E740481C1C}">
                <a14:useLocalDpi xmlns="" xmlns:a14="http://schemas.microsoft.com/office/drawing/2010/main"/>
              </a:ext>
            </a:extLst>
          </a:blip>
          <a:srcRect/>
          <a:stretch/>
        </p:blipFill>
        <p:spPr>
          <a:xfrm>
            <a:off x="4692068" y="1988841"/>
            <a:ext cx="2304256" cy="2448016"/>
          </a:xfrm>
          <a:prstGeom prst="rect">
            <a:avLst/>
          </a:prstGeom>
        </p:spPr>
      </p:pic>
      <p:pic>
        <p:nvPicPr>
          <p:cNvPr id="10" name="Image 9"/>
          <p:cNvPicPr>
            <a:picLocks noChangeAspect="1"/>
          </p:cNvPicPr>
          <p:nvPr/>
        </p:nvPicPr>
        <p:blipFill rotWithShape="1">
          <a:blip r:embed="rId5" cstate="print">
            <a:extLst>
              <a:ext uri="{28A0092B-C50C-407E-A947-70E740481C1C}">
                <a14:useLocalDpi xmlns="" xmlns:a14="http://schemas.microsoft.com/office/drawing/2010/main"/>
              </a:ext>
            </a:extLst>
          </a:blip>
          <a:srcRect/>
          <a:stretch/>
        </p:blipFill>
        <p:spPr>
          <a:xfrm>
            <a:off x="6985226" y="1988840"/>
            <a:ext cx="2162082" cy="2448018"/>
          </a:xfrm>
          <a:prstGeom prst="rect">
            <a:avLst/>
          </a:prstGeom>
        </p:spPr>
      </p:pic>
    </p:spTree>
    <p:extLst>
      <p:ext uri="{BB962C8B-B14F-4D97-AF65-F5344CB8AC3E}">
        <p14:creationId xmlns="" xmlns:p14="http://schemas.microsoft.com/office/powerpoint/2010/main" val="5315400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Et la fonderie?</a:t>
            </a:r>
            <a:endParaRPr lang="fr-FR" dirty="0"/>
          </a:p>
        </p:txBody>
      </p:sp>
      <p:sp>
        <p:nvSpPr>
          <p:cNvPr id="3" name="Espace réservé du contenu 2"/>
          <p:cNvSpPr>
            <a:spLocks noGrp="1"/>
          </p:cNvSpPr>
          <p:nvPr>
            <p:ph sz="quarter" idx="13"/>
          </p:nvPr>
        </p:nvSpPr>
        <p:spPr>
          <a:xfrm>
            <a:off x="609600" y="1600200"/>
            <a:ext cx="7924800" cy="5257800"/>
          </a:xfrm>
        </p:spPr>
        <p:txBody>
          <a:bodyPr>
            <a:normAutofit/>
          </a:bodyPr>
          <a:lstStyle/>
          <a:p>
            <a:pPr marL="0" indent="0">
              <a:buNone/>
            </a:pPr>
            <a:r>
              <a:rPr lang="fr-FR" dirty="0" smtClean="0"/>
              <a:t>Mais les pièces de fonderie les plus visibles sont les roues</a:t>
            </a:r>
          </a:p>
          <a:p>
            <a:pPr marL="0" indent="0">
              <a:buNone/>
            </a:pPr>
            <a:r>
              <a:rPr lang="fr-FR" dirty="0" smtClean="0"/>
              <a:t>(appelées jantes par abus de langage)</a:t>
            </a:r>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r>
              <a:rPr lang="fr-FR" dirty="0" smtClean="0"/>
              <a:t>Roues en tôle + enjoliveurs				Roues en alliage</a:t>
            </a:r>
            <a:endParaRPr lang="fr-FR" dirty="0"/>
          </a:p>
        </p:txBody>
      </p:sp>
      <p:pic>
        <p:nvPicPr>
          <p:cNvPr id="4" name="Image 3"/>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a:off x="107505" y="2636911"/>
            <a:ext cx="4248472" cy="2827783"/>
          </a:xfrm>
          <a:prstGeom prst="rect">
            <a:avLst/>
          </a:prstGeom>
        </p:spPr>
      </p:pic>
      <p:pic>
        <p:nvPicPr>
          <p:cNvPr id="5" name="Image 4"/>
          <p:cNvPicPr>
            <a:picLocks noChangeAspect="1"/>
          </p:cNvPicPr>
          <p:nvPr/>
        </p:nvPicPr>
        <p:blipFill>
          <a:blip r:embed="rId3" cstate="print">
            <a:extLst>
              <a:ext uri="{28A0092B-C50C-407E-A947-70E740481C1C}">
                <a14:useLocalDpi xmlns="" xmlns:a14="http://schemas.microsoft.com/office/drawing/2010/main"/>
              </a:ext>
            </a:extLst>
          </a:blip>
          <a:stretch>
            <a:fillRect/>
          </a:stretch>
        </p:blipFill>
        <p:spPr>
          <a:xfrm>
            <a:off x="4788024" y="2628353"/>
            <a:ext cx="4252386" cy="2836341"/>
          </a:xfrm>
          <a:prstGeom prst="rect">
            <a:avLst/>
          </a:prstGeom>
        </p:spPr>
      </p:pic>
    </p:spTree>
    <p:extLst>
      <p:ext uri="{BB962C8B-B14F-4D97-AF65-F5344CB8AC3E}">
        <p14:creationId xmlns="" xmlns:p14="http://schemas.microsoft.com/office/powerpoint/2010/main" val="27052812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jantes alliages</a:t>
            </a:r>
            <a:endParaRPr lang="fr-FR" dirty="0"/>
          </a:p>
        </p:txBody>
      </p:sp>
      <p:sp>
        <p:nvSpPr>
          <p:cNvPr id="3" name="Espace réservé du contenu 2"/>
          <p:cNvSpPr>
            <a:spLocks noGrp="1"/>
          </p:cNvSpPr>
          <p:nvPr>
            <p:ph sz="quarter" idx="13"/>
          </p:nvPr>
        </p:nvSpPr>
        <p:spPr>
          <a:xfrm>
            <a:off x="609600" y="1600200"/>
            <a:ext cx="7994848" cy="4781128"/>
          </a:xfrm>
        </p:spPr>
        <p:txBody>
          <a:bodyPr/>
          <a:lstStyle/>
          <a:p>
            <a:pPr marL="0" indent="0">
              <a:buNone/>
            </a:pPr>
            <a:r>
              <a:rPr lang="fr-FR" dirty="0" smtClean="0"/>
              <a:t>A partir des années 1970, les constructeurs les plus prestigieux ont équipé leurs véhicules de jantes alliages. Dans les années 1980, les constructeurs généralistes en dotent les modèles sportifs ou haut de gamme.</a:t>
            </a:r>
          </a:p>
          <a:p>
            <a:pPr marL="0" indent="0">
              <a:buNone/>
            </a:pPr>
            <a:endParaRPr lang="fr-FR" dirty="0"/>
          </a:p>
          <a:p>
            <a:pPr marL="0" indent="0">
              <a:buNone/>
            </a:pPr>
            <a:r>
              <a:rPr lang="fr-FR" dirty="0" smtClean="0"/>
              <a:t>Les tailles ont évolué du 13 pouces au 17</a:t>
            </a:r>
            <a:br>
              <a:rPr lang="fr-FR" dirty="0" smtClean="0"/>
            </a:br>
            <a:r>
              <a:rPr lang="fr-FR" dirty="0" smtClean="0"/>
              <a:t>pouces, taille courante actuellement.</a:t>
            </a:r>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r>
              <a:rPr lang="fr-FR" dirty="0"/>
              <a:t>	</a:t>
            </a:r>
            <a:r>
              <a:rPr lang="fr-FR" dirty="0" smtClean="0"/>
              <a:t>Jante 18’’ </a:t>
            </a:r>
            <a:r>
              <a:rPr lang="fr-FR" dirty="0" err="1"/>
              <a:t>S</a:t>
            </a:r>
            <a:r>
              <a:rPr lang="fr-FR" dirty="0" err="1" smtClean="0"/>
              <a:t>cenic</a:t>
            </a:r>
            <a:r>
              <a:rPr lang="fr-FR" dirty="0" smtClean="0"/>
              <a:t> 2013			Renault FUEGO (1981)</a:t>
            </a:r>
            <a:endParaRPr lang="fr-FR" dirty="0"/>
          </a:p>
        </p:txBody>
      </p:sp>
      <p:pic>
        <p:nvPicPr>
          <p:cNvPr id="4" name="Image 3"/>
          <p:cNvPicPr>
            <a:picLocks noChangeAspect="1"/>
          </p:cNvPicPr>
          <p:nvPr/>
        </p:nvPicPr>
        <p:blipFill>
          <a:blip r:embed="rId2">
            <a:extLst>
              <a:ext uri="{28A0092B-C50C-407E-A947-70E740481C1C}">
                <a14:useLocalDpi xmlns="" xmlns:a14="http://schemas.microsoft.com/office/drawing/2010/main"/>
              </a:ext>
            </a:extLst>
          </a:blip>
          <a:stretch>
            <a:fillRect/>
          </a:stretch>
        </p:blipFill>
        <p:spPr>
          <a:xfrm>
            <a:off x="4644008" y="2235056"/>
            <a:ext cx="4386064" cy="3289548"/>
          </a:xfrm>
          <a:prstGeom prst="rect">
            <a:avLst/>
          </a:prstGeom>
        </p:spPr>
      </p:pic>
      <p:pic>
        <p:nvPicPr>
          <p:cNvPr id="5" name="Image 4"/>
          <p:cNvPicPr>
            <a:picLocks noChangeAspect="1"/>
          </p:cNvPicPr>
          <p:nvPr/>
        </p:nvPicPr>
        <p:blipFill>
          <a:blip r:embed="rId3">
            <a:extLst>
              <a:ext uri="{28A0092B-C50C-407E-A947-70E740481C1C}">
                <a14:useLocalDpi xmlns="" xmlns:a14="http://schemas.microsoft.com/office/drawing/2010/main"/>
              </a:ext>
            </a:extLst>
          </a:blip>
          <a:stretch>
            <a:fillRect/>
          </a:stretch>
        </p:blipFill>
        <p:spPr>
          <a:xfrm>
            <a:off x="1345704" y="3681813"/>
            <a:ext cx="2362200" cy="1857375"/>
          </a:xfrm>
          <a:prstGeom prst="rect">
            <a:avLst/>
          </a:prstGeom>
        </p:spPr>
      </p:pic>
    </p:spTree>
    <p:extLst>
      <p:ext uri="{BB962C8B-B14F-4D97-AF65-F5344CB8AC3E}">
        <p14:creationId xmlns="" xmlns:p14="http://schemas.microsoft.com/office/powerpoint/2010/main" val="11535760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jantes alliages</a:t>
            </a:r>
            <a:endParaRPr lang="fr-FR" dirty="0"/>
          </a:p>
        </p:txBody>
      </p:sp>
      <p:sp>
        <p:nvSpPr>
          <p:cNvPr id="3" name="Espace réservé du contenu 2"/>
          <p:cNvSpPr>
            <a:spLocks noGrp="1"/>
          </p:cNvSpPr>
          <p:nvPr>
            <p:ph sz="quarter" idx="13"/>
          </p:nvPr>
        </p:nvSpPr>
        <p:spPr>
          <a:xfrm>
            <a:off x="609600" y="1600200"/>
            <a:ext cx="7994848" cy="4781128"/>
          </a:xfrm>
        </p:spPr>
        <p:txBody>
          <a:bodyPr/>
          <a:lstStyle/>
          <a:p>
            <a:pPr marL="0" indent="0">
              <a:buNone/>
            </a:pPr>
            <a:r>
              <a:rPr lang="fr-FR" dirty="0" smtClean="0"/>
              <a:t>Les tailles ont augmenté et les techniques d’usinage et de peinture aussi.</a:t>
            </a:r>
          </a:p>
          <a:p>
            <a:pPr marL="0" indent="0">
              <a:buNone/>
            </a:pPr>
            <a:r>
              <a:rPr lang="fr-FR" dirty="0" smtClean="0"/>
              <a:t>Les modèles haut de gamme actuels sont dits diamantés.</a:t>
            </a:r>
          </a:p>
          <a:p>
            <a:pPr marL="0" indent="0">
              <a:buNone/>
            </a:pPr>
            <a:endParaRPr lang="fr-FR" dirty="0"/>
          </a:p>
          <a:p>
            <a:pPr marL="0" indent="0">
              <a:buNone/>
            </a:pPr>
            <a:r>
              <a:rPr lang="fr-FR" dirty="0" smtClean="0"/>
              <a:t>Il s’agit d’un usinage, d’une peinture et d’un vernis.</a:t>
            </a:r>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r>
              <a:rPr lang="fr-FR" dirty="0" smtClean="0"/>
              <a:t>	Modèle numérique de la roue </a:t>
            </a:r>
            <a:r>
              <a:rPr lang="fr-FR" dirty="0" err="1" smtClean="0"/>
              <a:t>Twizy</a:t>
            </a:r>
            <a:endParaRPr lang="fr-FR" dirty="0"/>
          </a:p>
        </p:txBody>
      </p:sp>
      <p:pic>
        <p:nvPicPr>
          <p:cNvPr id="6" name="Image 5"/>
          <p:cNvPicPr>
            <a:picLocks noChangeAspect="1"/>
          </p:cNvPicPr>
          <p:nvPr/>
        </p:nvPicPr>
        <p:blipFill>
          <a:blip r:embed="rId2">
            <a:extLst>
              <a:ext uri="{28A0092B-C50C-407E-A947-70E740481C1C}">
                <a14:useLocalDpi xmlns="" xmlns:a14="http://schemas.microsoft.com/office/drawing/2010/main"/>
              </a:ext>
            </a:extLst>
          </a:blip>
          <a:stretch>
            <a:fillRect/>
          </a:stretch>
        </p:blipFill>
        <p:spPr>
          <a:xfrm>
            <a:off x="6012160" y="1985891"/>
            <a:ext cx="1628775" cy="1447800"/>
          </a:xfrm>
          <a:prstGeom prst="rect">
            <a:avLst/>
          </a:prstGeom>
        </p:spPr>
      </p:pic>
      <p:pic>
        <p:nvPicPr>
          <p:cNvPr id="8" name="Image 7"/>
          <p:cNvPicPr>
            <a:picLocks noChangeAspect="1"/>
          </p:cNvPicPr>
          <p:nvPr/>
        </p:nvPicPr>
        <p:blipFill>
          <a:blip r:embed="rId3" cstate="print">
            <a:extLst>
              <a:ext uri="{28A0092B-C50C-407E-A947-70E740481C1C}">
                <a14:useLocalDpi xmlns="" xmlns:a14="http://schemas.microsoft.com/office/drawing/2010/main"/>
              </a:ext>
            </a:extLst>
          </a:blip>
          <a:stretch>
            <a:fillRect/>
          </a:stretch>
        </p:blipFill>
        <p:spPr>
          <a:xfrm>
            <a:off x="1835696" y="3140968"/>
            <a:ext cx="2332945" cy="2206651"/>
          </a:xfrm>
          <a:prstGeom prst="rect">
            <a:avLst/>
          </a:prstGeom>
        </p:spPr>
      </p:pic>
    </p:spTree>
    <p:extLst>
      <p:ext uri="{BB962C8B-B14F-4D97-AF65-F5344CB8AC3E}">
        <p14:creationId xmlns="" xmlns:p14="http://schemas.microsoft.com/office/powerpoint/2010/main" val="11207276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jantes alliages</a:t>
            </a:r>
            <a:endParaRPr lang="fr-FR" dirty="0"/>
          </a:p>
        </p:txBody>
      </p:sp>
      <p:sp>
        <p:nvSpPr>
          <p:cNvPr id="3" name="Espace réservé du contenu 2"/>
          <p:cNvSpPr>
            <a:spLocks noGrp="1"/>
          </p:cNvSpPr>
          <p:nvPr>
            <p:ph sz="quarter" idx="13"/>
          </p:nvPr>
        </p:nvSpPr>
        <p:spPr>
          <a:xfrm>
            <a:off x="609600" y="1600200"/>
            <a:ext cx="7994848" cy="4781128"/>
          </a:xfrm>
        </p:spPr>
        <p:txBody>
          <a:bodyPr/>
          <a:lstStyle/>
          <a:p>
            <a:pPr marL="0" indent="0">
              <a:buNone/>
            </a:pPr>
            <a:r>
              <a:rPr lang="fr-FR" dirty="0" smtClean="0"/>
              <a:t>Les industriels travaillent aujourd’hui sur des dépôts de peinture au laser permettant des personnalisations, des </a:t>
            </a:r>
            <a:r>
              <a:rPr lang="fr-FR" dirty="0" err="1" smtClean="0"/>
              <a:t>gravages</a:t>
            </a:r>
            <a:r>
              <a:rPr lang="fr-FR" dirty="0" smtClean="0"/>
              <a:t>…</a:t>
            </a:r>
          </a:p>
          <a:p>
            <a:pPr marL="0" indent="0">
              <a:buNone/>
            </a:pPr>
            <a:endParaRPr lang="fr-FR" dirty="0" smtClean="0"/>
          </a:p>
          <a:p>
            <a:pPr marL="0" indent="0">
              <a:buNone/>
            </a:pPr>
            <a:r>
              <a:rPr lang="fr-FR" dirty="0" smtClean="0"/>
              <a:t>Voici ce que cela peut donner sur une jante de</a:t>
            </a:r>
            <a:br>
              <a:rPr lang="fr-FR" dirty="0" smtClean="0"/>
            </a:br>
            <a:r>
              <a:rPr lang="fr-FR" dirty="0" err="1" smtClean="0"/>
              <a:t>Twizy</a:t>
            </a:r>
            <a:r>
              <a:rPr lang="fr-FR" dirty="0" smtClean="0"/>
              <a:t> personnalisée par la société Française de</a:t>
            </a:r>
            <a:br>
              <a:rPr lang="fr-FR" dirty="0" smtClean="0"/>
            </a:br>
            <a:r>
              <a:rPr lang="fr-FR" dirty="0" smtClean="0"/>
              <a:t>roue pour le lycée Henri Brisson.</a:t>
            </a:r>
          </a:p>
        </p:txBody>
      </p:sp>
      <p:pic>
        <p:nvPicPr>
          <p:cNvPr id="7" name="Image 6"/>
          <p:cNvPicPr>
            <a:picLocks noChangeAspect="1"/>
          </p:cNvPicPr>
          <p:nvPr/>
        </p:nvPicPr>
        <p:blipFill rotWithShape="1">
          <a:blip r:embed="rId2" cstate="print">
            <a:extLst>
              <a:ext uri="{28A0092B-C50C-407E-A947-70E740481C1C}">
                <a14:useLocalDpi xmlns="" xmlns:a14="http://schemas.microsoft.com/office/drawing/2010/main"/>
              </a:ext>
            </a:extLst>
          </a:blip>
          <a:srcRect/>
          <a:stretch/>
        </p:blipFill>
        <p:spPr>
          <a:xfrm>
            <a:off x="4644008" y="1988840"/>
            <a:ext cx="3816424" cy="3916871"/>
          </a:xfrm>
          <a:prstGeom prst="rect">
            <a:avLst/>
          </a:prstGeom>
        </p:spPr>
      </p:pic>
    </p:spTree>
    <p:extLst>
      <p:ext uri="{BB962C8B-B14F-4D97-AF65-F5344CB8AC3E}">
        <p14:creationId xmlns="" xmlns:p14="http://schemas.microsoft.com/office/powerpoint/2010/main" val="4962560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Quel alliage?</a:t>
            </a:r>
            <a:endParaRPr lang="fr-FR" dirty="0"/>
          </a:p>
        </p:txBody>
      </p:sp>
      <p:sp>
        <p:nvSpPr>
          <p:cNvPr id="3" name="Espace réservé du contenu 2"/>
          <p:cNvSpPr>
            <a:spLocks noGrp="1"/>
          </p:cNvSpPr>
          <p:nvPr>
            <p:ph sz="quarter" idx="13"/>
          </p:nvPr>
        </p:nvSpPr>
        <p:spPr>
          <a:xfrm>
            <a:off x="609600" y="1600200"/>
            <a:ext cx="7994848" cy="4781128"/>
          </a:xfrm>
        </p:spPr>
        <p:txBody>
          <a:bodyPr/>
          <a:lstStyle/>
          <a:p>
            <a:pPr marL="0" indent="0">
              <a:buNone/>
            </a:pPr>
            <a:r>
              <a:rPr lang="fr-FR" dirty="0" smtClean="0"/>
              <a:t>L’objectif et d’obtenir de jolies roues mais aussi de limiter le poids, car cela limite la masse du véhicule mais aussi l’effet gyroscopique.</a:t>
            </a:r>
          </a:p>
          <a:p>
            <a:pPr marL="0" indent="0">
              <a:buNone/>
            </a:pPr>
            <a:r>
              <a:rPr lang="fr-FR" dirty="0" smtClean="0"/>
              <a:t>Les véhicules de compétition ont donc des jantes forgées ou coulée en magnésium.</a:t>
            </a:r>
          </a:p>
          <a:p>
            <a:pPr marL="0" indent="0">
              <a:buNone/>
            </a:pPr>
            <a:r>
              <a:rPr lang="fr-FR" dirty="0" smtClean="0"/>
              <a:t>Les véhicules de séries ont des jantes en alliage d’aluminium, fabriquées en fonderie.</a:t>
            </a:r>
            <a:br>
              <a:rPr lang="fr-FR" dirty="0" smtClean="0"/>
            </a:br>
            <a:r>
              <a:rPr lang="fr-FR" dirty="0" smtClean="0"/>
              <a:t/>
            </a:r>
            <a:br>
              <a:rPr lang="fr-FR" dirty="0" smtClean="0"/>
            </a:br>
            <a:r>
              <a:rPr lang="fr-FR" dirty="0" smtClean="0"/>
              <a:t>La pièce est donc par exemple :</a:t>
            </a:r>
          </a:p>
          <a:p>
            <a:pPr marL="0" indent="0" algn="ctr">
              <a:buNone/>
            </a:pPr>
            <a:r>
              <a:rPr lang="fr-FR" sz="3200" dirty="0" smtClean="0"/>
              <a:t>EN AC Al Si7 Mg06</a:t>
            </a:r>
          </a:p>
          <a:p>
            <a:pPr marL="0" indent="0" algn="ctr">
              <a:buNone/>
            </a:pPr>
            <a:endParaRPr lang="fr-FR" sz="3200" dirty="0" smtClean="0"/>
          </a:p>
          <a:p>
            <a:pPr marL="0" indent="0">
              <a:buNone/>
            </a:pPr>
            <a:r>
              <a:rPr lang="fr-FR" dirty="0" smtClean="0"/>
              <a:t>Ce type d’alliage est très largement utilisé, car il permet d’obtenir un bon compromis entre les caractéristiques mécaniques, la mise en œuvre, et le coût.</a:t>
            </a:r>
          </a:p>
        </p:txBody>
      </p:sp>
    </p:spTree>
    <p:extLst>
      <p:ext uri="{BB962C8B-B14F-4D97-AF65-F5344CB8AC3E}">
        <p14:creationId xmlns="" xmlns:p14="http://schemas.microsoft.com/office/powerpoint/2010/main" val="21155080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609600" y="274638"/>
            <a:ext cx="7924800" cy="1143000"/>
          </a:xfrm>
          <a:prstGeom prst="rect">
            <a:avLst/>
          </a:prstGeom>
        </p:spPr>
        <p:txBody>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smtClean="0"/>
              <a:t>L’alliage</a:t>
            </a:r>
            <a:endParaRPr lang="fr-FR" dirty="0"/>
          </a:p>
        </p:txBody>
      </p:sp>
      <p:sp>
        <p:nvSpPr>
          <p:cNvPr id="3" name="Espace réservé du contenu 2"/>
          <p:cNvSpPr txBox="1">
            <a:spLocks/>
          </p:cNvSpPr>
          <p:nvPr/>
        </p:nvSpPr>
        <p:spPr>
          <a:xfrm>
            <a:off x="428596" y="1600200"/>
            <a:ext cx="6159628" cy="4114800"/>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marL="0" indent="0">
              <a:buFont typeface="Arial" pitchFamily="34" charset="0"/>
              <a:buNone/>
            </a:pPr>
            <a:r>
              <a:rPr lang="fr-FR" dirty="0" smtClean="0"/>
              <a:t>Pour obtenir une pièce de qualité, il faut un alliage de qualité,</a:t>
            </a:r>
          </a:p>
          <a:p>
            <a:pPr marL="0" indent="0">
              <a:buFont typeface="Arial" pitchFamily="34" charset="0"/>
              <a:buNone/>
            </a:pPr>
            <a:endParaRPr lang="fr-FR" dirty="0" smtClean="0"/>
          </a:p>
          <a:p>
            <a:pPr marL="0" indent="0">
              <a:buFont typeface="Arial" pitchFamily="34" charset="0"/>
              <a:buNone/>
            </a:pPr>
            <a:r>
              <a:rPr lang="fr-FR" dirty="0" smtClean="0"/>
              <a:t>Les alliages Aluminium Silicium sont très utilisés en fonderie car au-delà de leurs caractéristiques mécaniques et leur légèreté, ils ont une assez bonne coulabilité.</a:t>
            </a:r>
          </a:p>
          <a:p>
            <a:pPr marL="0" indent="0">
              <a:buFont typeface="Arial" pitchFamily="34" charset="0"/>
              <a:buNone/>
            </a:pPr>
            <a:endParaRPr lang="fr-FR" dirty="0"/>
          </a:p>
          <a:p>
            <a:pPr marL="0" indent="0">
              <a:buFont typeface="Arial" pitchFamily="34" charset="0"/>
              <a:buNone/>
            </a:pPr>
            <a:r>
              <a:rPr lang="fr-FR" dirty="0" smtClean="0"/>
              <a:t>Lors de la fusion, l’alliage se trouve dans le four aux environs de 720°C. Il a alors tendance à dissoudre l’hydrogène sous forme atomique. A la solidification, ces atomes se regroupent sous forme moléculaire H2 pour former un gaz et donc des porosités dans l’alliage. Il faut donc éliminer cet hydrogène. Cela se fait en traversant le métal liquide par des bulles d’azote qui lui ne se dissout pas. En remontant à la surface, elles entrainent l’hydrogène (et les oxydes), c’est le dégazage.</a:t>
            </a:r>
          </a:p>
        </p:txBody>
      </p:sp>
      <p:pic>
        <p:nvPicPr>
          <p:cNvPr id="5" name="Image 4"/>
          <p:cNvPicPr>
            <a:picLocks noChangeAspect="1"/>
          </p:cNvPicPr>
          <p:nvPr/>
        </p:nvPicPr>
        <p:blipFill>
          <a:blip r:embed="rId2">
            <a:extLst>
              <a:ext uri="{28A0092B-C50C-407E-A947-70E740481C1C}">
                <a14:useLocalDpi xmlns="" xmlns:a14="http://schemas.microsoft.com/office/drawing/2010/main"/>
              </a:ext>
            </a:extLst>
          </a:blip>
          <a:stretch>
            <a:fillRect/>
          </a:stretch>
        </p:blipFill>
        <p:spPr>
          <a:xfrm>
            <a:off x="6623935" y="2204864"/>
            <a:ext cx="2520065" cy="3349352"/>
          </a:xfrm>
          <a:prstGeom prst="rect">
            <a:avLst/>
          </a:prstGeom>
        </p:spPr>
      </p:pic>
    </p:spTree>
    <p:extLst>
      <p:ext uri="{BB962C8B-B14F-4D97-AF65-F5344CB8AC3E}">
        <p14:creationId xmlns="" xmlns:p14="http://schemas.microsoft.com/office/powerpoint/2010/main" val="14008175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609600" y="274638"/>
            <a:ext cx="7924800" cy="1143000"/>
          </a:xfrm>
          <a:prstGeom prst="rect">
            <a:avLst/>
          </a:prstGeom>
        </p:spPr>
        <p:txBody>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smtClean="0"/>
              <a:t>L’alliage</a:t>
            </a:r>
            <a:endParaRPr lang="fr-FR" dirty="0"/>
          </a:p>
        </p:txBody>
      </p:sp>
      <p:sp>
        <p:nvSpPr>
          <p:cNvPr id="3" name="Espace réservé du contenu 2"/>
          <p:cNvSpPr txBox="1">
            <a:spLocks/>
          </p:cNvSpPr>
          <p:nvPr/>
        </p:nvSpPr>
        <p:spPr>
          <a:xfrm>
            <a:off x="428596" y="1600200"/>
            <a:ext cx="3279308" cy="4114800"/>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marL="0" indent="0">
              <a:buFont typeface="Arial" pitchFamily="34" charset="0"/>
              <a:buNone/>
            </a:pPr>
            <a:r>
              <a:rPr lang="fr-FR" dirty="0" smtClean="0"/>
              <a:t>Pour les pièces métalliques, la taille des grains est très importante pour les caractéristiques mécaniques.</a:t>
            </a:r>
          </a:p>
          <a:p>
            <a:pPr marL="0" indent="0">
              <a:buFont typeface="Arial" pitchFamily="34" charset="0"/>
              <a:buNone/>
            </a:pPr>
            <a:r>
              <a:rPr lang="fr-FR" dirty="0" smtClean="0"/>
              <a:t>C’est pourquoi on effectue un traitement d’affinage (au titane/bore) dans le métal liquide.</a:t>
            </a:r>
          </a:p>
          <a:p>
            <a:pPr marL="0" indent="0">
              <a:buFont typeface="Arial" pitchFamily="34" charset="0"/>
              <a:buNone/>
            </a:pPr>
            <a:r>
              <a:rPr lang="fr-FR" dirty="0" smtClean="0"/>
              <a:t>Lors du refroidissement, au passage du palier eutectique, la solution solide B (silicium) a tendance à apparaitre sous forme d’aiguille, on parle de structure aciculaire. On préfère une structure plus fine (fibreuse) donc on fait un traitement de modification au strontium,</a:t>
            </a:r>
          </a:p>
        </p:txBody>
      </p:sp>
      <p:pic>
        <p:nvPicPr>
          <p:cNvPr id="4" name="Image 3"/>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a:off x="3845924" y="1628800"/>
            <a:ext cx="5298075" cy="5229200"/>
          </a:xfrm>
          <a:prstGeom prst="rect">
            <a:avLst/>
          </a:prstGeom>
          <a:solidFill>
            <a:schemeClr val="tx1"/>
          </a:solidFill>
        </p:spPr>
      </p:pic>
    </p:spTree>
    <p:extLst>
      <p:ext uri="{BB962C8B-B14F-4D97-AF65-F5344CB8AC3E}">
        <p14:creationId xmlns="" xmlns:p14="http://schemas.microsoft.com/office/powerpoint/2010/main" val="24000611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Quel procédé</a:t>
            </a:r>
            <a:endParaRPr lang="fr-FR" dirty="0"/>
          </a:p>
        </p:txBody>
      </p:sp>
      <p:sp>
        <p:nvSpPr>
          <p:cNvPr id="3" name="Espace réservé du contenu 2"/>
          <p:cNvSpPr>
            <a:spLocks noGrp="1"/>
          </p:cNvSpPr>
          <p:nvPr>
            <p:ph sz="quarter" idx="13"/>
          </p:nvPr>
        </p:nvSpPr>
        <p:spPr/>
        <p:txBody>
          <a:bodyPr/>
          <a:lstStyle/>
          <a:p>
            <a:pPr marL="0" indent="0">
              <a:buNone/>
            </a:pPr>
            <a:r>
              <a:rPr lang="fr-FR" dirty="0" smtClean="0"/>
              <a:t>Pour produire des roues en grande série,</a:t>
            </a:r>
          </a:p>
          <a:p>
            <a:pPr marL="0" indent="0">
              <a:buNone/>
            </a:pPr>
            <a:r>
              <a:rPr lang="fr-FR" dirty="0" smtClean="0"/>
              <a:t>le procédé utilisé est le procédé basse pression.</a:t>
            </a:r>
          </a:p>
          <a:p>
            <a:pPr marL="0" indent="0">
              <a:buNone/>
            </a:pPr>
            <a:endParaRPr lang="fr-FR" dirty="0"/>
          </a:p>
          <a:p>
            <a:pPr marL="0" indent="0">
              <a:buNone/>
            </a:pPr>
            <a:r>
              <a:rPr lang="fr-FR" dirty="0" smtClean="0"/>
              <a:t>Le métal est maintenu liquide en dessous du</a:t>
            </a:r>
            <a:br>
              <a:rPr lang="fr-FR" dirty="0" smtClean="0"/>
            </a:br>
            <a:r>
              <a:rPr lang="fr-FR" dirty="0" smtClean="0"/>
              <a:t>moule métallique. Une différence de pression</a:t>
            </a:r>
            <a:br>
              <a:rPr lang="fr-FR" dirty="0" smtClean="0"/>
            </a:br>
            <a:r>
              <a:rPr lang="fr-FR" dirty="0" smtClean="0"/>
              <a:t>fait remonter le métal qui remplit l’empreinte.</a:t>
            </a:r>
          </a:p>
          <a:p>
            <a:pPr marL="0" indent="0">
              <a:buNone/>
            </a:pPr>
            <a:endParaRPr lang="fr-FR" dirty="0"/>
          </a:p>
        </p:txBody>
      </p:sp>
      <p:pic>
        <p:nvPicPr>
          <p:cNvPr id="1026" name="Picture 2" descr="D:\Documents\PROF complements\Fonderie\TS Fonderie\Techno\Procédés\basse pression.jpg"/>
          <p:cNvPicPr>
            <a:picLocks noChangeAspect="1" noChangeArrowheads="1"/>
          </p:cNvPicPr>
          <p:nvPr/>
        </p:nvPicPr>
        <p:blipFill>
          <a:blip r:embed="rId2">
            <a:extLst>
              <a:ext uri="{28A0092B-C50C-407E-A947-70E740481C1C}">
                <a14:useLocalDpi xmlns="" xmlns:a14="http://schemas.microsoft.com/office/drawing/2010/main"/>
              </a:ext>
            </a:extLst>
          </a:blip>
          <a:srcRect/>
          <a:stretch>
            <a:fillRect/>
          </a:stretch>
        </p:blipFill>
        <p:spPr bwMode="auto">
          <a:xfrm>
            <a:off x="5396356" y="1508640"/>
            <a:ext cx="3756097" cy="534936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3812302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Quel procédé</a:t>
            </a:r>
            <a:endParaRPr lang="fr-FR" dirty="0"/>
          </a:p>
        </p:txBody>
      </p:sp>
      <p:sp>
        <p:nvSpPr>
          <p:cNvPr id="3" name="Espace réservé du contenu 2"/>
          <p:cNvSpPr>
            <a:spLocks noGrp="1"/>
          </p:cNvSpPr>
          <p:nvPr>
            <p:ph sz="quarter" idx="13"/>
          </p:nvPr>
        </p:nvSpPr>
        <p:spPr>
          <a:xfrm>
            <a:off x="609600" y="1600200"/>
            <a:ext cx="4538464" cy="4114800"/>
          </a:xfrm>
        </p:spPr>
        <p:txBody>
          <a:bodyPr/>
          <a:lstStyle/>
          <a:p>
            <a:pPr marL="0" indent="0">
              <a:buNone/>
            </a:pPr>
            <a:r>
              <a:rPr lang="fr-FR" dirty="0" smtClean="0"/>
              <a:t>Le procédé basse pression.</a:t>
            </a:r>
          </a:p>
          <a:p>
            <a:pPr marL="0" indent="0">
              <a:buNone/>
            </a:pPr>
            <a:endParaRPr lang="fr-FR" dirty="0"/>
          </a:p>
          <a:p>
            <a:pPr marL="0" indent="0">
              <a:buNone/>
            </a:pPr>
            <a:r>
              <a:rPr lang="fr-FR" dirty="0" smtClean="0"/>
              <a:t>C’est la courbe de pression qui gère la remontée du métal dans l’empreinte:</a:t>
            </a:r>
          </a:p>
          <a:p>
            <a:pPr marL="0" indent="0" algn="ctr">
              <a:buNone/>
            </a:pPr>
            <a:r>
              <a:rPr lang="fr-FR" sz="2800" b="1" dirty="0" smtClean="0"/>
              <a:t>P=</a:t>
            </a:r>
            <a:r>
              <a:rPr lang="fr-FR" sz="2800" b="1" dirty="0" err="1" smtClean="0">
                <a:latin typeface="SWGrekc" panose="00000400000000000000" pitchFamily="2" charset="0"/>
              </a:rPr>
              <a:t>r</a:t>
            </a:r>
            <a:r>
              <a:rPr lang="fr-FR" sz="2800" b="1" dirty="0" err="1" smtClean="0"/>
              <a:t>gh</a:t>
            </a:r>
            <a:r>
              <a:rPr lang="fr-FR" sz="2800" b="1" dirty="0" smtClean="0"/>
              <a:t> </a:t>
            </a:r>
          </a:p>
          <a:p>
            <a:pPr marL="0" indent="0" algn="ctr">
              <a:buNone/>
            </a:pPr>
            <a:endParaRPr lang="fr-FR" sz="2800" b="1" dirty="0"/>
          </a:p>
          <a:p>
            <a:pPr marL="0" indent="0" algn="ctr">
              <a:buNone/>
            </a:pPr>
            <a:r>
              <a:rPr lang="fr-FR" dirty="0"/>
              <a:t>(Principe du verre et de la paille)</a:t>
            </a:r>
          </a:p>
          <a:p>
            <a:pPr marL="0" indent="0" algn="ctr">
              <a:buNone/>
            </a:pPr>
            <a:endParaRPr lang="fr-FR" sz="2800" b="1" dirty="0" smtClean="0"/>
          </a:p>
          <a:p>
            <a:pPr marL="0" indent="0">
              <a:buNone/>
            </a:pPr>
            <a:endParaRPr lang="fr-FR" dirty="0" smtClean="0"/>
          </a:p>
        </p:txBody>
      </p:sp>
      <p:pic>
        <p:nvPicPr>
          <p:cNvPr id="1026" name="Picture 2" descr="D:\Documents\PROF complements\Fonderie\TS Fonderie\Techno\Procédés\basse pression.jpg"/>
          <p:cNvPicPr>
            <a:picLocks noChangeAspect="1" noChangeArrowheads="1"/>
          </p:cNvPicPr>
          <p:nvPr/>
        </p:nvPicPr>
        <p:blipFill>
          <a:blip r:embed="rId2">
            <a:extLst>
              <a:ext uri="{28A0092B-C50C-407E-A947-70E740481C1C}">
                <a14:useLocalDpi xmlns="" xmlns:a14="http://schemas.microsoft.com/office/drawing/2010/main"/>
              </a:ext>
            </a:extLst>
          </a:blip>
          <a:srcRect/>
          <a:stretch>
            <a:fillRect/>
          </a:stretch>
        </p:blipFill>
        <p:spPr bwMode="auto">
          <a:xfrm>
            <a:off x="5387903" y="1504878"/>
            <a:ext cx="3756097" cy="534936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279617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projet Renault TWIZY</a:t>
            </a:r>
            <a:endParaRPr lang="fr-FR" dirty="0"/>
          </a:p>
        </p:txBody>
      </p:sp>
      <p:sp>
        <p:nvSpPr>
          <p:cNvPr id="3" name="Espace réservé du contenu 2"/>
          <p:cNvSpPr>
            <a:spLocks noGrp="1"/>
          </p:cNvSpPr>
          <p:nvPr>
            <p:ph sz="quarter" idx="13"/>
          </p:nvPr>
        </p:nvSpPr>
        <p:spPr/>
        <p:txBody>
          <a:bodyPr/>
          <a:lstStyle/>
          <a:p>
            <a:pPr marL="0" indent="0">
              <a:buNone/>
            </a:pPr>
            <a:r>
              <a:rPr lang="fr-FR" dirty="0"/>
              <a:t>la </a:t>
            </a:r>
            <a:r>
              <a:rPr lang="fr-FR" dirty="0" err="1"/>
              <a:t>Twizy</a:t>
            </a:r>
            <a:r>
              <a:rPr lang="fr-FR" dirty="0"/>
              <a:t> est issue d'une phase d'étude qui commence en </a:t>
            </a:r>
            <a:r>
              <a:rPr lang="fr-FR" dirty="0" smtClean="0"/>
              <a:t>2006</a:t>
            </a:r>
          </a:p>
        </p:txBody>
      </p:sp>
      <p:pic>
        <p:nvPicPr>
          <p:cNvPr id="6" name="Image 5"/>
          <p:cNvPicPr>
            <a:picLocks noChangeAspect="1"/>
          </p:cNvPicPr>
          <p:nvPr/>
        </p:nvPicPr>
        <p:blipFill>
          <a:blip r:embed="rId2">
            <a:extLst>
              <a:ext uri="{28A0092B-C50C-407E-A947-70E740481C1C}">
                <a14:useLocalDpi xmlns="" xmlns:a14="http://schemas.microsoft.com/office/drawing/2010/main"/>
              </a:ext>
            </a:extLst>
          </a:blip>
          <a:stretch>
            <a:fillRect/>
          </a:stretch>
        </p:blipFill>
        <p:spPr>
          <a:xfrm>
            <a:off x="323528" y="1943227"/>
            <a:ext cx="8533619" cy="3816424"/>
          </a:xfrm>
          <a:prstGeom prst="rect">
            <a:avLst/>
          </a:prstGeom>
        </p:spPr>
      </p:pic>
    </p:spTree>
    <p:extLst>
      <p:ext uri="{BB962C8B-B14F-4D97-AF65-F5344CB8AC3E}">
        <p14:creationId xmlns="" xmlns:p14="http://schemas.microsoft.com/office/powerpoint/2010/main" val="34553718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Quel procédé</a:t>
            </a:r>
            <a:endParaRPr lang="fr-FR" dirty="0"/>
          </a:p>
        </p:txBody>
      </p:sp>
      <p:sp>
        <p:nvSpPr>
          <p:cNvPr id="3" name="Espace réservé du contenu 2"/>
          <p:cNvSpPr>
            <a:spLocks noGrp="1"/>
          </p:cNvSpPr>
          <p:nvPr>
            <p:ph sz="quarter" idx="13"/>
          </p:nvPr>
        </p:nvSpPr>
        <p:spPr>
          <a:xfrm>
            <a:off x="609600" y="1600200"/>
            <a:ext cx="8282880" cy="4114800"/>
          </a:xfrm>
        </p:spPr>
        <p:txBody>
          <a:bodyPr/>
          <a:lstStyle/>
          <a:p>
            <a:pPr marL="0" indent="0">
              <a:buNone/>
            </a:pPr>
            <a:r>
              <a:rPr lang="fr-FR" dirty="0" smtClean="0"/>
              <a:t>Ce procédé présente de nombreux avantages:</a:t>
            </a:r>
          </a:p>
          <a:p>
            <a:pPr>
              <a:buFontTx/>
              <a:buChar char="-"/>
            </a:pPr>
            <a:r>
              <a:rPr lang="fr-FR" dirty="0" smtClean="0"/>
              <a:t>Le moule métallique permet un refroidissement assez rapide et donc de bonnes caractéristiques mécaniques ainsi qu’un très bon état de surface</a:t>
            </a:r>
          </a:p>
          <a:p>
            <a:pPr>
              <a:buFontTx/>
              <a:buChar char="-"/>
            </a:pPr>
            <a:r>
              <a:rPr lang="fr-FR" dirty="0" smtClean="0"/>
              <a:t>L’automatisation permet des cadences élevées et limite les interventions humaines</a:t>
            </a:r>
          </a:p>
          <a:p>
            <a:pPr>
              <a:buFontTx/>
              <a:buChar char="-"/>
            </a:pPr>
            <a:r>
              <a:rPr lang="fr-FR" dirty="0" smtClean="0"/>
              <a:t>La maitrise de la pression permet un remplissage de l’empreinte sans turbulence et limite la présence d’oxydes dans la pièce</a:t>
            </a:r>
          </a:p>
          <a:p>
            <a:pPr>
              <a:buFontTx/>
              <a:buChar char="-"/>
            </a:pPr>
            <a:r>
              <a:rPr lang="fr-FR" dirty="0" smtClean="0"/>
              <a:t>La thermorégulation permet une solidification dirigée et évite le </a:t>
            </a:r>
            <a:r>
              <a:rPr lang="fr-FR" dirty="0" err="1" smtClean="0"/>
              <a:t>masselotage</a:t>
            </a:r>
            <a:endParaRPr lang="fr-FR" dirty="0" smtClean="0"/>
          </a:p>
          <a:p>
            <a:pPr>
              <a:buFontTx/>
              <a:buChar char="-"/>
            </a:pPr>
            <a:r>
              <a:rPr lang="fr-FR" dirty="0" smtClean="0"/>
              <a:t>Le système de remplissage est limité à la carotte à l’entrée du moule</a:t>
            </a:r>
          </a:p>
          <a:p>
            <a:pPr>
              <a:buFontTx/>
              <a:buChar char="-"/>
            </a:pPr>
            <a:r>
              <a:rPr lang="fr-FR" dirty="0" smtClean="0"/>
              <a:t>La mise au mille est donc très faible (rapport masse coulée/masse pièce)</a:t>
            </a:r>
          </a:p>
          <a:p>
            <a:pPr>
              <a:buFontTx/>
              <a:buChar char="-"/>
            </a:pPr>
            <a:endParaRPr lang="fr-FR" dirty="0" smtClean="0"/>
          </a:p>
          <a:p>
            <a:pPr marL="0" indent="0">
              <a:buNone/>
            </a:pPr>
            <a:endParaRPr lang="fr-FR" dirty="0" smtClean="0"/>
          </a:p>
        </p:txBody>
      </p:sp>
    </p:spTree>
    <p:extLst>
      <p:ext uri="{BB962C8B-B14F-4D97-AF65-F5344CB8AC3E}">
        <p14:creationId xmlns="" xmlns:p14="http://schemas.microsoft.com/office/powerpoint/2010/main" val="12831059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moule</a:t>
            </a:r>
            <a:endParaRPr lang="fr-FR" dirty="0"/>
          </a:p>
        </p:txBody>
      </p:sp>
      <p:pic>
        <p:nvPicPr>
          <p:cNvPr id="4" name="Espace réservé du contenu 3"/>
          <p:cNvPicPr>
            <a:picLocks noGrp="1" noChangeAspect="1"/>
          </p:cNvPicPr>
          <p:nvPr>
            <p:ph sz="quarter" idx="13"/>
          </p:nvPr>
        </p:nvPicPr>
        <p:blipFill>
          <a:blip r:embed="rId2">
            <a:extLst>
              <a:ext uri="{28A0092B-C50C-407E-A947-70E740481C1C}">
                <a14:useLocalDpi xmlns="" xmlns:a14="http://schemas.microsoft.com/office/drawing/2010/main"/>
              </a:ext>
            </a:extLst>
          </a:blip>
          <a:stretch>
            <a:fillRect/>
          </a:stretch>
        </p:blipFill>
        <p:spPr>
          <a:xfrm>
            <a:off x="4631098" y="1628800"/>
            <a:ext cx="4477406" cy="4114800"/>
          </a:xfrm>
        </p:spPr>
      </p:pic>
      <p:sp>
        <p:nvSpPr>
          <p:cNvPr id="5" name="Espace réservé du contenu 2"/>
          <p:cNvSpPr txBox="1">
            <a:spLocks/>
          </p:cNvSpPr>
          <p:nvPr/>
        </p:nvSpPr>
        <p:spPr>
          <a:xfrm>
            <a:off x="0" y="1600200"/>
            <a:ext cx="4572000" cy="4114800"/>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marL="0" indent="0">
              <a:buFont typeface="Arial" pitchFamily="34" charset="0"/>
              <a:buNone/>
            </a:pPr>
            <a:r>
              <a:rPr lang="fr-FR" dirty="0" smtClean="0"/>
              <a:t>Le moule est métallique (permanent) il faut donc</a:t>
            </a:r>
            <a:br>
              <a:rPr lang="fr-FR" dirty="0" smtClean="0"/>
            </a:br>
            <a:r>
              <a:rPr lang="fr-FR" dirty="0" smtClean="0"/>
              <a:t>pouvoir l’ouvrir pour extraire la pièce solidifiée.</a:t>
            </a:r>
            <a:br>
              <a:rPr lang="fr-FR" dirty="0" smtClean="0"/>
            </a:br>
            <a:r>
              <a:rPr lang="fr-FR" dirty="0" smtClean="0"/>
              <a:t>Les trois chapes (ici rouges et verte) sont donc mobiles, ainsi que le noyau (bleu),</a:t>
            </a:r>
          </a:p>
          <a:p>
            <a:pPr marL="0" indent="0">
              <a:buFont typeface="Arial" pitchFamily="34" charset="0"/>
              <a:buNone/>
            </a:pPr>
            <a:endParaRPr lang="fr-FR" dirty="0" smtClean="0"/>
          </a:p>
        </p:txBody>
      </p:sp>
    </p:spTree>
    <p:extLst>
      <p:ext uri="{BB962C8B-B14F-4D97-AF65-F5344CB8AC3E}">
        <p14:creationId xmlns="" xmlns:p14="http://schemas.microsoft.com/office/powerpoint/2010/main" val="17594152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moule</a:t>
            </a:r>
            <a:endParaRPr lang="fr-FR" dirty="0"/>
          </a:p>
        </p:txBody>
      </p:sp>
      <p:sp>
        <p:nvSpPr>
          <p:cNvPr id="5" name="Espace réservé du contenu 2"/>
          <p:cNvSpPr txBox="1">
            <a:spLocks/>
          </p:cNvSpPr>
          <p:nvPr/>
        </p:nvSpPr>
        <p:spPr>
          <a:xfrm>
            <a:off x="0" y="1988840"/>
            <a:ext cx="4644008" cy="4114800"/>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marL="0" indent="0">
              <a:buFont typeface="Arial" pitchFamily="34" charset="0"/>
              <a:buNone/>
            </a:pPr>
            <a:r>
              <a:rPr lang="fr-FR" dirty="0" smtClean="0"/>
              <a:t>Pour que le métal liquide qui remplit l’empreinte à</a:t>
            </a:r>
            <a:br>
              <a:rPr lang="fr-FR" dirty="0" smtClean="0"/>
            </a:br>
            <a:r>
              <a:rPr lang="fr-FR" dirty="0" smtClean="0"/>
              <a:t>environ 700°C ne fige pas trop vite, le moule est</a:t>
            </a:r>
            <a:br>
              <a:rPr lang="fr-FR" dirty="0" smtClean="0"/>
            </a:br>
            <a:r>
              <a:rPr lang="fr-FR" dirty="0" smtClean="0"/>
              <a:t>thermo-régulé. Il est chauffé à l’entrée du métal et </a:t>
            </a:r>
            <a:br>
              <a:rPr lang="fr-FR" dirty="0" smtClean="0"/>
            </a:br>
            <a:r>
              <a:rPr lang="fr-FR" dirty="0" smtClean="0"/>
              <a:t>refroidi aux extrémités, cela permet une solidification</a:t>
            </a:r>
            <a:br>
              <a:rPr lang="fr-FR" dirty="0" smtClean="0"/>
            </a:br>
            <a:r>
              <a:rPr lang="fr-FR" dirty="0" smtClean="0"/>
              <a:t>dirigée qui évite le </a:t>
            </a:r>
            <a:r>
              <a:rPr lang="fr-FR" dirty="0" err="1" smtClean="0"/>
              <a:t>masselottage</a:t>
            </a:r>
            <a:r>
              <a:rPr lang="fr-FR" dirty="0"/>
              <a:t>.</a:t>
            </a:r>
          </a:p>
          <a:p>
            <a:pPr marL="0" indent="0">
              <a:buFont typeface="Arial" pitchFamily="34" charset="0"/>
              <a:buNone/>
            </a:pPr>
            <a:endParaRPr lang="fr-FR" dirty="0" smtClean="0"/>
          </a:p>
        </p:txBody>
      </p:sp>
      <p:pic>
        <p:nvPicPr>
          <p:cNvPr id="6" name="Image 5"/>
          <p:cNvPicPr>
            <a:picLocks noChangeAspect="1"/>
          </p:cNvPicPr>
          <p:nvPr/>
        </p:nvPicPr>
        <p:blipFill>
          <a:blip r:embed="rId2">
            <a:extLst>
              <a:ext uri="{28A0092B-C50C-407E-A947-70E740481C1C}">
                <a14:useLocalDpi xmlns="" xmlns:a14="http://schemas.microsoft.com/office/drawing/2010/main"/>
              </a:ext>
            </a:extLst>
          </a:blip>
          <a:stretch>
            <a:fillRect/>
          </a:stretch>
        </p:blipFill>
        <p:spPr>
          <a:xfrm>
            <a:off x="4716015" y="1204925"/>
            <a:ext cx="4434939" cy="4617554"/>
          </a:xfrm>
          <a:prstGeom prst="rect">
            <a:avLst/>
          </a:prstGeom>
        </p:spPr>
      </p:pic>
    </p:spTree>
    <p:extLst>
      <p:ext uri="{BB962C8B-B14F-4D97-AF65-F5344CB8AC3E}">
        <p14:creationId xmlns="" xmlns:p14="http://schemas.microsoft.com/office/powerpoint/2010/main" val="18435136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moule</a:t>
            </a:r>
            <a:endParaRPr lang="fr-FR" dirty="0"/>
          </a:p>
        </p:txBody>
      </p:sp>
      <p:sp>
        <p:nvSpPr>
          <p:cNvPr id="5" name="Espace réservé du contenu 2"/>
          <p:cNvSpPr txBox="1">
            <a:spLocks/>
          </p:cNvSpPr>
          <p:nvPr/>
        </p:nvSpPr>
        <p:spPr>
          <a:xfrm>
            <a:off x="214282" y="1600200"/>
            <a:ext cx="7929618" cy="4114800"/>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marL="0" indent="0">
              <a:buFont typeface="Arial" pitchFamily="34" charset="0"/>
              <a:buNone/>
            </a:pPr>
            <a:r>
              <a:rPr lang="fr-FR" dirty="0" smtClean="0"/>
              <a:t>Pour limiter l’usure du moule et éviter de polluer l’alliage liquide, on applique une couche sur l’outillage, l’épaisseur est d’une centaine de microns.</a:t>
            </a:r>
          </a:p>
          <a:p>
            <a:pPr marL="0" indent="0">
              <a:buFont typeface="Arial" pitchFamily="34" charset="0"/>
              <a:buNone/>
            </a:pPr>
            <a:endParaRPr lang="fr-FR" dirty="0"/>
          </a:p>
          <a:p>
            <a:pPr marL="0" indent="0">
              <a:buFont typeface="Arial" pitchFamily="34" charset="0"/>
              <a:buNone/>
            </a:pPr>
            <a:r>
              <a:rPr lang="fr-FR" dirty="0" smtClean="0"/>
              <a:t>Cela s ’appelle le </a:t>
            </a:r>
            <a:r>
              <a:rPr lang="fr-FR" dirty="0" err="1" smtClean="0"/>
              <a:t>poteyage</a:t>
            </a:r>
            <a:r>
              <a:rPr lang="fr-FR" dirty="0" smtClean="0"/>
              <a:t>. Il est généralement</a:t>
            </a:r>
            <a:br>
              <a:rPr lang="fr-FR" dirty="0" smtClean="0"/>
            </a:br>
            <a:r>
              <a:rPr lang="fr-FR" dirty="0" smtClean="0"/>
              <a:t>appliqué au pistolet, sur un outillage </a:t>
            </a:r>
            <a:br>
              <a:rPr lang="fr-FR" dirty="0" smtClean="0"/>
            </a:br>
            <a:r>
              <a:rPr lang="fr-FR" dirty="0" smtClean="0"/>
              <a:t>chauffé à 200°C.</a:t>
            </a:r>
          </a:p>
          <a:p>
            <a:pPr marL="0" indent="0">
              <a:buFont typeface="Arial" pitchFamily="34" charset="0"/>
              <a:buNone/>
            </a:pPr>
            <a:endParaRPr lang="fr-FR" dirty="0"/>
          </a:p>
          <a:p>
            <a:pPr marL="0" indent="0">
              <a:buFont typeface="Arial" pitchFamily="34" charset="0"/>
              <a:buNone/>
            </a:pPr>
            <a:r>
              <a:rPr lang="fr-FR" dirty="0" smtClean="0"/>
              <a:t>Il faut le réparer ou le refaire toutes les </a:t>
            </a:r>
            <a:br>
              <a:rPr lang="fr-FR" dirty="0" smtClean="0"/>
            </a:br>
            <a:r>
              <a:rPr lang="fr-FR" dirty="0" smtClean="0"/>
              <a:t>5000 pièces environ.</a:t>
            </a:r>
          </a:p>
          <a:p>
            <a:pPr marL="0" indent="0">
              <a:buFont typeface="Arial" pitchFamily="34" charset="0"/>
              <a:buNone/>
            </a:pPr>
            <a:endParaRPr lang="fr-FR" dirty="0" smtClean="0"/>
          </a:p>
          <a:p>
            <a:pPr marL="0" indent="0">
              <a:buFont typeface="Arial" pitchFamily="34" charset="0"/>
              <a:buNone/>
            </a:pPr>
            <a:endParaRPr lang="fr-FR" dirty="0" smtClean="0"/>
          </a:p>
        </p:txBody>
      </p:sp>
      <p:pic>
        <p:nvPicPr>
          <p:cNvPr id="6" name="Image 5"/>
          <p:cNvPicPr>
            <a:picLocks noChangeAspect="1"/>
          </p:cNvPicPr>
          <p:nvPr/>
        </p:nvPicPr>
        <p:blipFill rotWithShape="1">
          <a:blip r:embed="rId2" cstate="print">
            <a:extLst>
              <a:ext uri="{28A0092B-C50C-407E-A947-70E740481C1C}">
                <a14:useLocalDpi xmlns="" xmlns:a14="http://schemas.microsoft.com/office/drawing/2010/main"/>
              </a:ext>
            </a:extLst>
          </a:blip>
          <a:srcRect/>
          <a:stretch/>
        </p:blipFill>
        <p:spPr>
          <a:xfrm>
            <a:off x="4499992" y="2480650"/>
            <a:ext cx="4536504" cy="2299580"/>
          </a:xfrm>
          <a:prstGeom prst="rect">
            <a:avLst/>
          </a:prstGeom>
        </p:spPr>
      </p:pic>
    </p:spTree>
    <p:extLst>
      <p:ext uri="{BB962C8B-B14F-4D97-AF65-F5344CB8AC3E}">
        <p14:creationId xmlns="" xmlns:p14="http://schemas.microsoft.com/office/powerpoint/2010/main" val="4445342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09600" y="274638"/>
            <a:ext cx="7924800" cy="1143000"/>
          </a:xfrm>
          <a:prstGeom prst="rect">
            <a:avLst/>
          </a:prstGeom>
        </p:spPr>
        <p:txBody>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smtClean="0"/>
              <a:t>La simulation de remplissage</a:t>
            </a:r>
            <a:endParaRPr lang="fr-FR" dirty="0"/>
          </a:p>
        </p:txBody>
      </p:sp>
      <p:pic>
        <p:nvPicPr>
          <p:cNvPr id="1026" name="Picture 2" descr="D:\Poub\snapshot20141111095549.jpg"/>
          <p:cNvPicPr>
            <a:picLocks noChangeAspect="1" noChangeArrowheads="1"/>
          </p:cNvPicPr>
          <p:nvPr/>
        </p:nvPicPr>
        <p:blipFill>
          <a:blip r:embed="rId2"/>
          <a:srcRect/>
          <a:stretch>
            <a:fillRect/>
          </a:stretch>
        </p:blipFill>
        <p:spPr bwMode="auto">
          <a:xfrm>
            <a:off x="0" y="1142984"/>
            <a:ext cx="9144000" cy="4969566"/>
          </a:xfrm>
          <a:prstGeom prst="rect">
            <a:avLst/>
          </a:prstGeom>
          <a:noFill/>
        </p:spPr>
      </p:pic>
    </p:spTree>
    <p:extLst>
      <p:ext uri="{BB962C8B-B14F-4D97-AF65-F5344CB8AC3E}">
        <p14:creationId xmlns="" xmlns:p14="http://schemas.microsoft.com/office/powerpoint/2010/main" val="896845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609600" y="274638"/>
            <a:ext cx="7924800" cy="1143000"/>
          </a:xfrm>
          <a:prstGeom prst="rect">
            <a:avLst/>
          </a:prstGeom>
        </p:spPr>
        <p:txBody>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smtClean="0"/>
              <a:t>Les machines</a:t>
            </a:r>
            <a:endParaRPr lang="fr-FR" dirty="0"/>
          </a:p>
        </p:txBody>
      </p:sp>
      <p:sp>
        <p:nvSpPr>
          <p:cNvPr id="3" name="Espace réservé du contenu 2"/>
          <p:cNvSpPr txBox="1">
            <a:spLocks/>
          </p:cNvSpPr>
          <p:nvPr/>
        </p:nvSpPr>
        <p:spPr>
          <a:xfrm>
            <a:off x="0" y="1268760"/>
            <a:ext cx="8028384" cy="4114800"/>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marL="0" indent="0">
              <a:buNone/>
            </a:pPr>
            <a:r>
              <a:rPr lang="fr-FR" dirty="0" smtClean="0"/>
              <a:t>Aujourd’hui, les industries de la fonderie sont très modernes et robotisées</a:t>
            </a:r>
          </a:p>
          <a:p>
            <a:pPr marL="0" indent="0">
              <a:buFont typeface="Arial" pitchFamily="34" charset="0"/>
              <a:buNone/>
            </a:pPr>
            <a:endParaRPr lang="fr-FR" dirty="0" smtClean="0"/>
          </a:p>
        </p:txBody>
      </p:sp>
      <p:pic>
        <p:nvPicPr>
          <p:cNvPr id="4" name="Image 3"/>
          <p:cNvPicPr>
            <a:picLocks noChangeAspect="1"/>
          </p:cNvPicPr>
          <p:nvPr/>
        </p:nvPicPr>
        <p:blipFill>
          <a:blip r:embed="rId2">
            <a:extLst>
              <a:ext uri="{28A0092B-C50C-407E-A947-70E740481C1C}">
                <a14:useLocalDpi xmlns="" xmlns:a14="http://schemas.microsoft.com/office/drawing/2010/main"/>
              </a:ext>
            </a:extLst>
          </a:blip>
          <a:stretch>
            <a:fillRect/>
          </a:stretch>
        </p:blipFill>
        <p:spPr>
          <a:xfrm>
            <a:off x="2843808" y="1936507"/>
            <a:ext cx="6300192" cy="4915872"/>
          </a:xfrm>
          <a:prstGeom prst="rect">
            <a:avLst/>
          </a:prstGeom>
        </p:spPr>
      </p:pic>
      <p:sp>
        <p:nvSpPr>
          <p:cNvPr id="6" name="ZoneTexte 5"/>
          <p:cNvSpPr txBox="1"/>
          <p:nvPr/>
        </p:nvSpPr>
        <p:spPr>
          <a:xfrm>
            <a:off x="1907704" y="5291916"/>
            <a:ext cx="576064" cy="369332"/>
          </a:xfrm>
          <a:prstGeom prst="rect">
            <a:avLst/>
          </a:prstGeom>
          <a:noFill/>
        </p:spPr>
        <p:txBody>
          <a:bodyPr wrap="square" rtlCol="0">
            <a:spAutoFit/>
          </a:bodyPr>
          <a:lstStyle/>
          <a:p>
            <a:r>
              <a:rPr lang="fr-FR" dirty="0" smtClean="0"/>
              <a:t>Four</a:t>
            </a:r>
            <a:endParaRPr lang="fr-FR" dirty="0"/>
          </a:p>
        </p:txBody>
      </p:sp>
      <p:sp>
        <p:nvSpPr>
          <p:cNvPr id="7" name="ZoneTexte 6"/>
          <p:cNvSpPr txBox="1"/>
          <p:nvPr/>
        </p:nvSpPr>
        <p:spPr>
          <a:xfrm>
            <a:off x="1827312" y="3933056"/>
            <a:ext cx="656456" cy="369332"/>
          </a:xfrm>
          <a:prstGeom prst="rect">
            <a:avLst/>
          </a:prstGeom>
          <a:noFill/>
        </p:spPr>
        <p:txBody>
          <a:bodyPr wrap="square" rtlCol="0">
            <a:spAutoFit/>
          </a:bodyPr>
          <a:lstStyle/>
          <a:p>
            <a:r>
              <a:rPr lang="fr-FR" dirty="0" smtClean="0"/>
              <a:t>Pièce</a:t>
            </a:r>
            <a:endParaRPr lang="fr-FR" dirty="0"/>
          </a:p>
        </p:txBody>
      </p:sp>
      <p:sp>
        <p:nvSpPr>
          <p:cNvPr id="8" name="ZoneTexte 7"/>
          <p:cNvSpPr txBox="1"/>
          <p:nvPr/>
        </p:nvSpPr>
        <p:spPr>
          <a:xfrm>
            <a:off x="1860484" y="4653136"/>
            <a:ext cx="839308" cy="369332"/>
          </a:xfrm>
          <a:prstGeom prst="rect">
            <a:avLst/>
          </a:prstGeom>
          <a:noFill/>
        </p:spPr>
        <p:txBody>
          <a:bodyPr wrap="square" rtlCol="0">
            <a:spAutoFit/>
          </a:bodyPr>
          <a:lstStyle/>
          <a:p>
            <a:r>
              <a:rPr lang="fr-FR" dirty="0" smtClean="0"/>
              <a:t>Moule</a:t>
            </a:r>
            <a:endParaRPr lang="fr-FR" dirty="0"/>
          </a:p>
        </p:txBody>
      </p:sp>
      <p:sp>
        <p:nvSpPr>
          <p:cNvPr id="9" name="ZoneTexte 8"/>
          <p:cNvSpPr txBox="1"/>
          <p:nvPr/>
        </p:nvSpPr>
        <p:spPr>
          <a:xfrm>
            <a:off x="1822591" y="3288268"/>
            <a:ext cx="877201" cy="369332"/>
          </a:xfrm>
          <a:prstGeom prst="rect">
            <a:avLst/>
          </a:prstGeom>
          <a:noFill/>
        </p:spPr>
        <p:txBody>
          <a:bodyPr wrap="square" rtlCol="0">
            <a:spAutoFit/>
          </a:bodyPr>
          <a:lstStyle/>
          <a:p>
            <a:r>
              <a:rPr lang="fr-FR" dirty="0" smtClean="0"/>
              <a:t>Robot</a:t>
            </a:r>
            <a:endParaRPr lang="fr-FR" dirty="0"/>
          </a:p>
        </p:txBody>
      </p:sp>
      <p:cxnSp>
        <p:nvCxnSpPr>
          <p:cNvPr id="11" name="Connecteur droit avec flèche 10"/>
          <p:cNvCxnSpPr>
            <a:stCxn id="9" idx="3"/>
          </p:cNvCxnSpPr>
          <p:nvPr/>
        </p:nvCxnSpPr>
        <p:spPr>
          <a:xfrm>
            <a:off x="2699792" y="3472934"/>
            <a:ext cx="3294112" cy="184666"/>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a:off x="2627784" y="4117722"/>
            <a:ext cx="3528392" cy="92333"/>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a:stCxn id="8" idx="3"/>
          </p:cNvCxnSpPr>
          <p:nvPr/>
        </p:nvCxnSpPr>
        <p:spPr>
          <a:xfrm>
            <a:off x="2699792" y="4837802"/>
            <a:ext cx="1692188" cy="46166"/>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a:stCxn id="6" idx="3"/>
          </p:cNvCxnSpPr>
          <p:nvPr/>
        </p:nvCxnSpPr>
        <p:spPr>
          <a:xfrm>
            <a:off x="2483768" y="5476582"/>
            <a:ext cx="1656184" cy="184666"/>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40128775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609600" y="274638"/>
            <a:ext cx="7924800" cy="1143000"/>
          </a:xfrm>
          <a:prstGeom prst="rect">
            <a:avLst/>
          </a:prstGeom>
        </p:spPr>
        <p:txBody>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smtClean="0"/>
              <a:t>Les machines</a:t>
            </a:r>
            <a:endParaRPr lang="fr-FR" dirty="0"/>
          </a:p>
        </p:txBody>
      </p:sp>
      <p:pic>
        <p:nvPicPr>
          <p:cNvPr id="5" name="Image 4"/>
          <p:cNvPicPr>
            <a:picLocks noChangeAspect="1"/>
          </p:cNvPicPr>
          <p:nvPr/>
        </p:nvPicPr>
        <p:blipFill>
          <a:blip r:embed="rId2">
            <a:extLst>
              <a:ext uri="{28A0092B-C50C-407E-A947-70E740481C1C}">
                <a14:useLocalDpi xmlns="" xmlns:a14="http://schemas.microsoft.com/office/drawing/2010/main"/>
              </a:ext>
            </a:extLst>
          </a:blip>
          <a:stretch>
            <a:fillRect/>
          </a:stretch>
        </p:blipFill>
        <p:spPr>
          <a:xfrm>
            <a:off x="0" y="1744604"/>
            <a:ext cx="9139164" cy="5140780"/>
          </a:xfrm>
          <a:prstGeom prst="rect">
            <a:avLst/>
          </a:prstGeom>
        </p:spPr>
      </p:pic>
      <p:sp>
        <p:nvSpPr>
          <p:cNvPr id="6" name="Espace réservé du contenu 2"/>
          <p:cNvSpPr txBox="1">
            <a:spLocks/>
          </p:cNvSpPr>
          <p:nvPr/>
        </p:nvSpPr>
        <p:spPr>
          <a:xfrm>
            <a:off x="0" y="1268760"/>
            <a:ext cx="8028384" cy="4114800"/>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marL="0" indent="0">
              <a:buNone/>
            </a:pPr>
            <a:r>
              <a:rPr lang="fr-FR" dirty="0" smtClean="0"/>
              <a:t>Aujourd’hui, les industries de la fonderie sont très modernes et robotisées</a:t>
            </a:r>
          </a:p>
          <a:p>
            <a:pPr marL="0" indent="0">
              <a:buFont typeface="Arial" pitchFamily="34" charset="0"/>
              <a:buNone/>
            </a:pPr>
            <a:endParaRPr lang="fr-FR" dirty="0" smtClean="0"/>
          </a:p>
        </p:txBody>
      </p:sp>
    </p:spTree>
    <p:extLst>
      <p:ext uri="{BB962C8B-B14F-4D97-AF65-F5344CB8AC3E}">
        <p14:creationId xmlns="" xmlns:p14="http://schemas.microsoft.com/office/powerpoint/2010/main" val="9918331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3"/>
          </p:nvPr>
        </p:nvSpPr>
        <p:spPr>
          <a:xfrm>
            <a:off x="609600" y="1600200"/>
            <a:ext cx="7994848" cy="4781128"/>
          </a:xfrm>
        </p:spPr>
        <p:txBody>
          <a:bodyPr/>
          <a:lstStyle/>
          <a:p>
            <a:pPr marL="0" indent="0">
              <a:buNone/>
            </a:pPr>
            <a:r>
              <a:rPr lang="fr-FR" dirty="0" smtClean="0"/>
              <a:t>Au niveau des alliages aluminium-silicium, la difficulté est d’obtenir un fort allongement.</a:t>
            </a:r>
          </a:p>
          <a:p>
            <a:pPr marL="0" indent="0">
              <a:buNone/>
            </a:pPr>
            <a:r>
              <a:rPr lang="fr-FR" dirty="0" smtClean="0"/>
              <a:t>En effet, cela permettra à la roue de se déformer lors d’un choc (avec un trottoir par exemple) et de ne pas se briser.</a:t>
            </a:r>
          </a:p>
          <a:p>
            <a:pPr marL="0" indent="0">
              <a:buNone/>
            </a:pPr>
            <a:endParaRPr lang="fr-FR" dirty="0"/>
          </a:p>
          <a:p>
            <a:pPr marL="0" indent="0">
              <a:buNone/>
            </a:pPr>
            <a:r>
              <a:rPr lang="fr-FR" dirty="0" smtClean="0"/>
              <a:t>Pour y parvenir, le procédé de moulage utilisé est important car la vitesse de refroidissement va influencer la taille des grains et donc les caractéristiques mécaniques.</a:t>
            </a:r>
          </a:p>
          <a:p>
            <a:pPr marL="0" indent="0">
              <a:buNone/>
            </a:pPr>
            <a:endParaRPr lang="fr-FR" dirty="0"/>
          </a:p>
          <a:p>
            <a:pPr marL="0" indent="0">
              <a:buNone/>
            </a:pPr>
            <a:r>
              <a:rPr lang="fr-FR" dirty="0" smtClean="0"/>
              <a:t>Le traitement thermique a aussi un rôle très important. On pratique généralement une mise en solution, une trempe puis un revenu. C’est un durcissement structural,</a:t>
            </a:r>
          </a:p>
          <a:p>
            <a:pPr marL="0" indent="0">
              <a:buNone/>
            </a:pPr>
            <a:endParaRPr lang="fr-FR" dirty="0"/>
          </a:p>
          <a:p>
            <a:pPr marL="0" indent="0">
              <a:buNone/>
            </a:pPr>
            <a:r>
              <a:rPr lang="fr-FR" dirty="0" smtClean="0"/>
              <a:t>On peut arriver alors a obtenir un allongement à rupture de l’ordre de 10%.</a:t>
            </a:r>
          </a:p>
        </p:txBody>
      </p:sp>
      <p:sp>
        <p:nvSpPr>
          <p:cNvPr id="5" name="Titre 1"/>
          <p:cNvSpPr txBox="1">
            <a:spLocks/>
          </p:cNvSpPr>
          <p:nvPr/>
        </p:nvSpPr>
        <p:spPr>
          <a:xfrm>
            <a:off x="762000" y="427038"/>
            <a:ext cx="7924800" cy="1143000"/>
          </a:xfrm>
          <a:prstGeom prst="rect">
            <a:avLst/>
          </a:prstGeom>
        </p:spPr>
        <p:txBody>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smtClean="0"/>
              <a:t>Le traitement thermique</a:t>
            </a:r>
            <a:endParaRPr lang="fr-FR" dirty="0"/>
          </a:p>
        </p:txBody>
      </p:sp>
    </p:spTree>
    <p:extLst>
      <p:ext uri="{BB962C8B-B14F-4D97-AF65-F5344CB8AC3E}">
        <p14:creationId xmlns="" xmlns:p14="http://schemas.microsoft.com/office/powerpoint/2010/main" val="16807616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contrôles</a:t>
            </a:r>
            <a:endParaRPr lang="fr-FR" dirty="0"/>
          </a:p>
        </p:txBody>
      </p:sp>
      <p:sp>
        <p:nvSpPr>
          <p:cNvPr id="3" name="Espace réservé du contenu 2"/>
          <p:cNvSpPr>
            <a:spLocks noGrp="1"/>
          </p:cNvSpPr>
          <p:nvPr>
            <p:ph sz="quarter" idx="13"/>
          </p:nvPr>
        </p:nvSpPr>
        <p:spPr/>
        <p:txBody>
          <a:bodyPr/>
          <a:lstStyle/>
          <a:p>
            <a:pPr marL="0" indent="0">
              <a:buNone/>
            </a:pPr>
            <a:endParaRPr lang="fr-FR" dirty="0" smtClean="0"/>
          </a:p>
          <a:p>
            <a:pPr marL="0" indent="0">
              <a:buNone/>
            </a:pPr>
            <a:r>
              <a:rPr lang="fr-FR" dirty="0" smtClean="0"/>
              <a:t>Ces pièces sont des pièces de sécurité, elle sont donc très contrôlées</a:t>
            </a:r>
            <a:endParaRPr lang="fr-FR" dirty="0"/>
          </a:p>
          <a:p>
            <a:endParaRPr lang="fr-FR" dirty="0" smtClean="0"/>
          </a:p>
          <a:p>
            <a:r>
              <a:rPr lang="fr-FR" dirty="0" smtClean="0"/>
              <a:t>Contrôle radio à 100%</a:t>
            </a:r>
          </a:p>
          <a:p>
            <a:r>
              <a:rPr lang="fr-FR" dirty="0" smtClean="0"/>
              <a:t>Essais de fatigue</a:t>
            </a:r>
          </a:p>
          <a:p>
            <a:r>
              <a:rPr lang="fr-FR" dirty="0" smtClean="0"/>
              <a:t>Essais de traction sur éprouvettes</a:t>
            </a:r>
          </a:p>
          <a:p>
            <a:r>
              <a:rPr lang="fr-FR" dirty="0" smtClean="0"/>
              <a:t>Contrôles micrographiques</a:t>
            </a:r>
          </a:p>
          <a:p>
            <a:r>
              <a:rPr lang="fr-FR" dirty="0" smtClean="0"/>
              <a:t>Contrôle du gazage</a:t>
            </a:r>
          </a:p>
          <a:p>
            <a:r>
              <a:rPr lang="fr-FR" dirty="0" smtClean="0"/>
              <a:t>Contrôle de la composition chimique au spectromètre</a:t>
            </a:r>
          </a:p>
          <a:p>
            <a:endParaRPr lang="fr-FR" dirty="0"/>
          </a:p>
        </p:txBody>
      </p:sp>
    </p:spTree>
    <p:extLst>
      <p:ext uri="{BB962C8B-B14F-4D97-AF65-F5344CB8AC3E}">
        <p14:creationId xmlns="" xmlns:p14="http://schemas.microsoft.com/office/powerpoint/2010/main" val="18439261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Remerciements</a:t>
            </a:r>
            <a:endParaRPr lang="fr-FR" dirty="0"/>
          </a:p>
        </p:txBody>
      </p:sp>
      <p:sp>
        <p:nvSpPr>
          <p:cNvPr id="3" name="Espace réservé du contenu 2"/>
          <p:cNvSpPr>
            <a:spLocks noGrp="1"/>
          </p:cNvSpPr>
          <p:nvPr>
            <p:ph sz="quarter" idx="13"/>
          </p:nvPr>
        </p:nvSpPr>
        <p:spPr/>
        <p:txBody>
          <a:bodyPr/>
          <a:lstStyle/>
          <a:p>
            <a:r>
              <a:rPr lang="fr-FR" dirty="0" smtClean="0"/>
              <a:t>RENAULT</a:t>
            </a:r>
          </a:p>
          <a:p>
            <a:r>
              <a:rPr lang="fr-FR" dirty="0" smtClean="0"/>
              <a:t>FRANCAISE DE ROUE</a:t>
            </a:r>
            <a:endParaRPr lang="fr-FR" dirty="0"/>
          </a:p>
        </p:txBody>
      </p:sp>
      <p:sp>
        <p:nvSpPr>
          <p:cNvPr id="4" name="Titre 1"/>
          <p:cNvSpPr txBox="1">
            <a:spLocks/>
          </p:cNvSpPr>
          <p:nvPr/>
        </p:nvSpPr>
        <p:spPr>
          <a:xfrm>
            <a:off x="683568" y="2608685"/>
            <a:ext cx="7924800" cy="964331"/>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smtClean="0"/>
              <a:t>Quelques liens</a:t>
            </a:r>
            <a:endParaRPr lang="fr-FR" dirty="0"/>
          </a:p>
        </p:txBody>
      </p:sp>
      <p:sp>
        <p:nvSpPr>
          <p:cNvPr id="5" name="Espace réservé du contenu 2"/>
          <p:cNvSpPr txBox="1">
            <a:spLocks/>
          </p:cNvSpPr>
          <p:nvPr/>
        </p:nvSpPr>
        <p:spPr>
          <a:xfrm>
            <a:off x="683568" y="3645024"/>
            <a:ext cx="8208912" cy="1988840"/>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r>
              <a:rPr lang="fr-FR" dirty="0" smtClean="0">
                <a:hlinkClick r:id="rId2"/>
              </a:rPr>
              <a:t>http://www.renault.fr/gamme-renault/vehicules-electriques/twizy/twizy/</a:t>
            </a:r>
            <a:endParaRPr lang="fr-FR" dirty="0" smtClean="0">
              <a:hlinkClick r:id="rId3"/>
            </a:endParaRPr>
          </a:p>
          <a:p>
            <a:r>
              <a:rPr lang="fr-FR" dirty="0" smtClean="0">
                <a:hlinkClick r:id="rId3"/>
              </a:rPr>
              <a:t>http://www.youtube.com/watch?feature=player_embedded&amp;v=SnHRZA3ynNs</a:t>
            </a:r>
            <a:endParaRPr lang="fr-FR" dirty="0" smtClean="0"/>
          </a:p>
          <a:p>
            <a:r>
              <a:rPr lang="fr-FR" dirty="0" smtClean="0">
                <a:hlinkClick r:id="rId4"/>
              </a:rPr>
              <a:t>http://www.youtube.com/watch?feature=player_embedded&amp;v=wmsy95esLPM</a:t>
            </a:r>
            <a:endParaRPr lang="fr-FR" dirty="0" smtClean="0"/>
          </a:p>
          <a:p>
            <a:r>
              <a:rPr lang="fr-FR" dirty="0" smtClean="0">
                <a:hlinkClick r:id="rId5"/>
              </a:rPr>
              <a:t>http://www.youtube.com/watch?feature=player_embedded&amp;v=wcc2pwyILkM</a:t>
            </a:r>
            <a:endParaRPr lang="fr-FR" dirty="0" smtClean="0"/>
          </a:p>
          <a:p>
            <a:r>
              <a:rPr lang="fr-FR" dirty="0" smtClean="0">
                <a:hlinkClick r:id="rId6"/>
              </a:rPr>
              <a:t>Olivier.chueca@ac-orleans-tours.fr</a:t>
            </a:r>
            <a:endParaRPr lang="fr-FR" dirty="0" smtClean="0"/>
          </a:p>
          <a:p>
            <a:endParaRPr lang="fr-FR" dirty="0"/>
          </a:p>
        </p:txBody>
      </p:sp>
    </p:spTree>
    <p:extLst>
      <p:ext uri="{BB962C8B-B14F-4D97-AF65-F5344CB8AC3E}">
        <p14:creationId xmlns="" xmlns:p14="http://schemas.microsoft.com/office/powerpoint/2010/main" val="42093509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projet Renault TWIZY</a:t>
            </a:r>
            <a:endParaRPr lang="fr-FR" dirty="0"/>
          </a:p>
        </p:txBody>
      </p:sp>
      <p:sp>
        <p:nvSpPr>
          <p:cNvPr id="3" name="Espace réservé du contenu 2"/>
          <p:cNvSpPr>
            <a:spLocks noGrp="1"/>
          </p:cNvSpPr>
          <p:nvPr>
            <p:ph sz="quarter" idx="13"/>
          </p:nvPr>
        </p:nvSpPr>
        <p:spPr/>
        <p:txBody>
          <a:bodyPr/>
          <a:lstStyle/>
          <a:p>
            <a:pPr marL="0" indent="0">
              <a:buNone/>
            </a:pPr>
            <a:r>
              <a:rPr lang="fr-FR" dirty="0"/>
              <a:t>la </a:t>
            </a:r>
            <a:r>
              <a:rPr lang="fr-FR" dirty="0" err="1"/>
              <a:t>Twizy</a:t>
            </a:r>
            <a:r>
              <a:rPr lang="fr-FR" dirty="0"/>
              <a:t> est issue d'une phase d'étude qui commence en </a:t>
            </a:r>
            <a:r>
              <a:rPr lang="fr-FR" dirty="0" smtClean="0"/>
              <a:t>2006</a:t>
            </a:r>
          </a:p>
        </p:txBody>
      </p:sp>
      <p:pic>
        <p:nvPicPr>
          <p:cNvPr id="4" name="Image 3"/>
          <p:cNvPicPr>
            <a:picLocks noChangeAspect="1"/>
          </p:cNvPicPr>
          <p:nvPr/>
        </p:nvPicPr>
        <p:blipFill>
          <a:blip r:embed="rId2">
            <a:extLst>
              <a:ext uri="{28A0092B-C50C-407E-A947-70E740481C1C}">
                <a14:useLocalDpi xmlns="" xmlns:a14="http://schemas.microsoft.com/office/drawing/2010/main"/>
              </a:ext>
            </a:extLst>
          </a:blip>
          <a:stretch>
            <a:fillRect/>
          </a:stretch>
        </p:blipFill>
        <p:spPr>
          <a:xfrm>
            <a:off x="0" y="1383506"/>
            <a:ext cx="9144000" cy="4090988"/>
          </a:xfrm>
          <a:prstGeom prst="rect">
            <a:avLst/>
          </a:prstGeom>
        </p:spPr>
      </p:pic>
    </p:spTree>
    <p:extLst>
      <p:ext uri="{BB962C8B-B14F-4D97-AF65-F5344CB8AC3E}">
        <p14:creationId xmlns="" xmlns:p14="http://schemas.microsoft.com/office/powerpoint/2010/main" val="37676671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projet Renault TWIZY</a:t>
            </a:r>
            <a:endParaRPr lang="fr-FR" dirty="0"/>
          </a:p>
        </p:txBody>
      </p:sp>
      <p:sp>
        <p:nvSpPr>
          <p:cNvPr id="3" name="Espace réservé du contenu 2"/>
          <p:cNvSpPr>
            <a:spLocks noGrp="1"/>
          </p:cNvSpPr>
          <p:nvPr>
            <p:ph sz="quarter" idx="13"/>
          </p:nvPr>
        </p:nvSpPr>
        <p:spPr/>
        <p:txBody>
          <a:bodyPr/>
          <a:lstStyle/>
          <a:p>
            <a:pPr marL="0" indent="0">
              <a:buNone/>
            </a:pPr>
            <a:r>
              <a:rPr lang="fr-FR" dirty="0" smtClean="0"/>
              <a:t>Après </a:t>
            </a:r>
            <a:r>
              <a:rPr lang="fr-FR" dirty="0"/>
              <a:t>plusieurs essais allant du simple châssis motorisé à la petite voiture ci dessus, le prototype et le nom "TWIZY" (pour </a:t>
            </a:r>
            <a:r>
              <a:rPr lang="fr-FR" dirty="0" err="1"/>
              <a:t>Twin-easy</a:t>
            </a:r>
            <a:r>
              <a:rPr lang="fr-FR" dirty="0"/>
              <a:t>) sont présenté au salon de Frankfort en 2009</a:t>
            </a:r>
          </a:p>
        </p:txBody>
      </p:sp>
      <p:pic>
        <p:nvPicPr>
          <p:cNvPr id="4" name="Image 3" descr="http://blog.renault.com/fr/files/2012/09/twizy-plus.jpg"/>
          <p:cNvPicPr>
            <a:picLocks noChangeAspect="1"/>
          </p:cNvPicPr>
          <p:nvPr/>
        </p:nvPicPr>
        <p:blipFill rotWithShape="1">
          <a:blip r:embed="rId2" cstate="print">
            <a:extLst>
              <a:ext uri="{28A0092B-C50C-407E-A947-70E740481C1C}">
                <a14:useLocalDpi xmlns="" xmlns:a14="http://schemas.microsoft.com/office/drawing/2010/main"/>
              </a:ext>
            </a:extLst>
          </a:blip>
          <a:srcRect/>
          <a:stretch/>
        </p:blipFill>
        <p:spPr bwMode="auto">
          <a:xfrm>
            <a:off x="-29498" y="2636912"/>
            <a:ext cx="3384376" cy="2628681"/>
          </a:xfrm>
          <a:prstGeom prst="rect">
            <a:avLst/>
          </a:prstGeom>
          <a:noFill/>
          <a:ln>
            <a:noFill/>
          </a:ln>
          <a:extLst>
            <a:ext uri="{53640926-AAD7-44D8-BBD7-CCE9431645EC}">
              <a14:shadowObscured xmlns="" xmlns:a14="http://schemas.microsoft.com/office/drawing/2010/main"/>
            </a:ext>
          </a:extLst>
        </p:spPr>
      </p:pic>
      <p:pic>
        <p:nvPicPr>
          <p:cNvPr id="6" name="Espace réservé du contenu 3"/>
          <p:cNvPicPr>
            <a:picLocks noChangeAspect="1"/>
          </p:cNvPicPr>
          <p:nvPr/>
        </p:nvPicPr>
        <p:blipFill>
          <a:blip r:embed="rId3">
            <a:extLst>
              <a:ext uri="{28A0092B-C50C-407E-A947-70E740481C1C}">
                <a14:useLocalDpi xmlns="" xmlns:a14="http://schemas.microsoft.com/office/drawing/2010/main"/>
              </a:ext>
            </a:extLst>
          </a:blip>
          <a:stretch>
            <a:fillRect/>
          </a:stretch>
        </p:blipFill>
        <p:spPr>
          <a:xfrm>
            <a:off x="4644008" y="2271214"/>
            <a:ext cx="3744416" cy="3328370"/>
          </a:xfrm>
          <a:prstGeom prst="rect">
            <a:avLst/>
          </a:prstGeom>
        </p:spPr>
      </p:pic>
    </p:spTree>
    <p:extLst>
      <p:ext uri="{BB962C8B-B14F-4D97-AF65-F5344CB8AC3E}">
        <p14:creationId xmlns="" xmlns:p14="http://schemas.microsoft.com/office/powerpoint/2010/main" val="19457686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 projet Renault TWIZY</a:t>
            </a:r>
          </a:p>
        </p:txBody>
      </p:sp>
      <p:pic>
        <p:nvPicPr>
          <p:cNvPr id="5" name="Image 4"/>
          <p:cNvPicPr>
            <a:picLocks noChangeAspect="1"/>
          </p:cNvPicPr>
          <p:nvPr/>
        </p:nvPicPr>
        <p:blipFill>
          <a:blip r:embed="rId2">
            <a:extLst>
              <a:ext uri="{28A0092B-C50C-407E-A947-70E740481C1C}">
                <a14:useLocalDpi xmlns="" xmlns:a14="http://schemas.microsoft.com/office/drawing/2010/main"/>
              </a:ext>
            </a:extLst>
          </a:blip>
          <a:stretch>
            <a:fillRect/>
          </a:stretch>
        </p:blipFill>
        <p:spPr>
          <a:xfrm>
            <a:off x="4847289" y="2420888"/>
            <a:ext cx="4296711" cy="2852539"/>
          </a:xfrm>
          <a:prstGeom prst="rect">
            <a:avLst/>
          </a:prstGeom>
        </p:spPr>
      </p:pic>
      <p:pic>
        <p:nvPicPr>
          <p:cNvPr id="7" name="Image 6"/>
          <p:cNvPicPr>
            <a:picLocks noChangeAspect="1"/>
          </p:cNvPicPr>
          <p:nvPr/>
        </p:nvPicPr>
        <p:blipFill>
          <a:blip r:embed="rId3">
            <a:extLst>
              <a:ext uri="{28A0092B-C50C-407E-A947-70E740481C1C}">
                <a14:useLocalDpi xmlns="" xmlns:a14="http://schemas.microsoft.com/office/drawing/2010/main"/>
              </a:ext>
            </a:extLst>
          </a:blip>
          <a:stretch>
            <a:fillRect/>
          </a:stretch>
        </p:blipFill>
        <p:spPr>
          <a:xfrm>
            <a:off x="179512" y="2132856"/>
            <a:ext cx="3055311" cy="3573016"/>
          </a:xfrm>
          <a:prstGeom prst="rect">
            <a:avLst/>
          </a:prstGeom>
        </p:spPr>
      </p:pic>
      <p:sp>
        <p:nvSpPr>
          <p:cNvPr id="9" name="Espace réservé du contenu 2"/>
          <p:cNvSpPr>
            <a:spLocks noGrp="1"/>
          </p:cNvSpPr>
          <p:nvPr>
            <p:ph sz="quarter" idx="13"/>
          </p:nvPr>
        </p:nvSpPr>
        <p:spPr>
          <a:xfrm>
            <a:off x="609600" y="1600200"/>
            <a:ext cx="7924800" cy="4114800"/>
          </a:xfrm>
        </p:spPr>
        <p:txBody>
          <a:bodyPr/>
          <a:lstStyle/>
          <a:p>
            <a:pPr marL="0" indent="0">
              <a:buNone/>
            </a:pPr>
            <a:r>
              <a:rPr lang="fr-FR" dirty="0"/>
              <a:t>La conception du châssis </a:t>
            </a:r>
            <a:r>
              <a:rPr lang="fr-FR" dirty="0" smtClean="0"/>
              <a:t>est </a:t>
            </a:r>
            <a:r>
              <a:rPr lang="fr-FR" dirty="0"/>
              <a:t>confiée à Renault Sport </a:t>
            </a:r>
            <a:r>
              <a:rPr lang="fr-FR" dirty="0" smtClean="0"/>
              <a:t>Technologies.</a:t>
            </a:r>
          </a:p>
        </p:txBody>
      </p:sp>
    </p:spTree>
    <p:extLst>
      <p:ext uri="{BB962C8B-B14F-4D97-AF65-F5344CB8AC3E}">
        <p14:creationId xmlns="" xmlns:p14="http://schemas.microsoft.com/office/powerpoint/2010/main" val="5927007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version commercialisée</a:t>
            </a:r>
            <a:endParaRPr lang="fr-FR" dirty="0"/>
          </a:p>
        </p:txBody>
      </p:sp>
      <p:sp>
        <p:nvSpPr>
          <p:cNvPr id="3" name="Espace réservé du contenu 2"/>
          <p:cNvSpPr>
            <a:spLocks noGrp="1"/>
          </p:cNvSpPr>
          <p:nvPr>
            <p:ph sz="quarter" idx="13"/>
          </p:nvPr>
        </p:nvSpPr>
        <p:spPr/>
        <p:txBody>
          <a:bodyPr/>
          <a:lstStyle/>
          <a:p>
            <a:pPr lvl="0"/>
            <a:r>
              <a:rPr lang="fr-FR" dirty="0"/>
              <a:t>vitesse maxi </a:t>
            </a:r>
            <a:r>
              <a:rPr lang="fr-FR" dirty="0" smtClean="0"/>
              <a:t>80km/h</a:t>
            </a:r>
          </a:p>
          <a:p>
            <a:pPr lvl="0"/>
            <a:r>
              <a:rPr lang="fr-FR" dirty="0"/>
              <a:t>Une version bridée à 45km/h</a:t>
            </a:r>
          </a:p>
          <a:p>
            <a:pPr lvl="0"/>
            <a:r>
              <a:rPr lang="fr-FR" dirty="0"/>
              <a:t>autonomie 100km</a:t>
            </a:r>
          </a:p>
          <a:p>
            <a:pPr lvl="0"/>
            <a:r>
              <a:rPr lang="fr-FR" dirty="0"/>
              <a:t>2 places en tandem</a:t>
            </a:r>
          </a:p>
          <a:p>
            <a:pPr lvl="0"/>
            <a:r>
              <a:rPr lang="fr-FR" dirty="0"/>
              <a:t>batteries en location</a:t>
            </a:r>
          </a:p>
          <a:p>
            <a:pPr lvl="0"/>
            <a:r>
              <a:rPr lang="fr-FR" dirty="0"/>
              <a:t>recharge complète en 3h30</a:t>
            </a:r>
          </a:p>
          <a:p>
            <a:pPr lvl="0"/>
            <a:r>
              <a:rPr lang="fr-FR" dirty="0"/>
              <a:t>poids total 450kg</a:t>
            </a:r>
          </a:p>
          <a:p>
            <a:pPr lvl="0"/>
            <a:r>
              <a:rPr lang="fr-FR" dirty="0"/>
              <a:t>possibilité de se garer en largeur de la </a:t>
            </a:r>
            <a:r>
              <a:rPr lang="fr-FR" dirty="0" smtClean="0"/>
              <a:t>voie</a:t>
            </a:r>
          </a:p>
          <a:p>
            <a:pPr lvl="0"/>
            <a:r>
              <a:rPr lang="fr-FR" dirty="0"/>
              <a:t>prix de 6990</a:t>
            </a:r>
            <a:r>
              <a:rPr lang="fr-FR" dirty="0" smtClean="0"/>
              <a:t>€</a:t>
            </a:r>
            <a:endParaRPr lang="fr-FR" dirty="0"/>
          </a:p>
          <a:p>
            <a:pPr marL="0" indent="0">
              <a:buNone/>
            </a:pPr>
            <a:endParaRPr lang="fr-FR" dirty="0"/>
          </a:p>
        </p:txBody>
      </p:sp>
      <p:pic>
        <p:nvPicPr>
          <p:cNvPr id="5" name="Image 4" descr="twizy-la-voiture.jpg"/>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a:off x="3491880" y="1988840"/>
            <a:ext cx="5540027" cy="1800200"/>
          </a:xfrm>
          <a:prstGeom prst="rect">
            <a:avLst/>
          </a:prstGeom>
        </p:spPr>
      </p:pic>
    </p:spTree>
    <p:extLst>
      <p:ext uri="{BB962C8B-B14F-4D97-AF65-F5344CB8AC3E}">
        <p14:creationId xmlns="" xmlns:p14="http://schemas.microsoft.com/office/powerpoint/2010/main" val="31960218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fabrication</a:t>
            </a:r>
            <a:endParaRPr lang="fr-FR" dirty="0"/>
          </a:p>
        </p:txBody>
      </p:sp>
      <p:sp>
        <p:nvSpPr>
          <p:cNvPr id="3" name="Espace réservé du contenu 2"/>
          <p:cNvSpPr>
            <a:spLocks noGrp="1"/>
          </p:cNvSpPr>
          <p:nvPr>
            <p:ph sz="quarter" idx="13"/>
          </p:nvPr>
        </p:nvSpPr>
        <p:spPr>
          <a:xfrm>
            <a:off x="609600" y="1600200"/>
            <a:ext cx="7924800" cy="5257800"/>
          </a:xfrm>
        </p:spPr>
        <p:txBody>
          <a:bodyPr>
            <a:normAutofit/>
          </a:bodyPr>
          <a:lstStyle/>
          <a:p>
            <a:pPr marL="0" indent="0">
              <a:buNone/>
            </a:pPr>
            <a:r>
              <a:rPr lang="fr-FR" dirty="0"/>
              <a:t>La </a:t>
            </a:r>
            <a:r>
              <a:rPr lang="fr-FR" dirty="0" err="1"/>
              <a:t>Twizy</a:t>
            </a:r>
            <a:r>
              <a:rPr lang="fr-FR" dirty="0"/>
              <a:t> est assemblée à l'usine de Valladolid (Espagne</a:t>
            </a:r>
            <a:r>
              <a:rPr lang="fr-FR" dirty="0" smtClean="0"/>
              <a:t>).</a:t>
            </a:r>
          </a:p>
          <a:p>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r>
              <a:rPr lang="fr-FR" dirty="0" smtClean="0"/>
              <a:t>Mais </a:t>
            </a:r>
            <a:r>
              <a:rPr lang="fr-FR" dirty="0"/>
              <a:t>les pièces sont produites dans plusieurs usines d’Europe.</a:t>
            </a:r>
          </a:p>
          <a:p>
            <a:pPr marL="0" indent="0">
              <a:buNone/>
            </a:pPr>
            <a:endParaRPr lang="fr-FR" dirty="0"/>
          </a:p>
        </p:txBody>
      </p:sp>
      <p:pic>
        <p:nvPicPr>
          <p:cNvPr id="6" name="Image 5"/>
          <p:cNvPicPr>
            <a:picLocks noChangeAspect="1"/>
          </p:cNvPicPr>
          <p:nvPr/>
        </p:nvPicPr>
        <p:blipFill>
          <a:blip r:embed="rId2">
            <a:extLst>
              <a:ext uri="{28A0092B-C50C-407E-A947-70E740481C1C}">
                <a14:useLocalDpi xmlns="" xmlns:a14="http://schemas.microsoft.com/office/drawing/2010/main"/>
              </a:ext>
            </a:extLst>
          </a:blip>
          <a:stretch>
            <a:fillRect/>
          </a:stretch>
        </p:blipFill>
        <p:spPr>
          <a:xfrm>
            <a:off x="971600" y="2276872"/>
            <a:ext cx="5914993" cy="3347244"/>
          </a:xfrm>
          <a:prstGeom prst="rect">
            <a:avLst/>
          </a:prstGeom>
        </p:spPr>
      </p:pic>
    </p:spTree>
    <p:extLst>
      <p:ext uri="{BB962C8B-B14F-4D97-AF65-F5344CB8AC3E}">
        <p14:creationId xmlns="" xmlns:p14="http://schemas.microsoft.com/office/powerpoint/2010/main" val="10895199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Et la fonderie?</a:t>
            </a:r>
            <a:endParaRPr lang="fr-FR" dirty="0"/>
          </a:p>
        </p:txBody>
      </p:sp>
      <p:sp>
        <p:nvSpPr>
          <p:cNvPr id="3" name="Espace réservé du contenu 2"/>
          <p:cNvSpPr>
            <a:spLocks noGrp="1"/>
          </p:cNvSpPr>
          <p:nvPr>
            <p:ph sz="quarter" idx="13"/>
          </p:nvPr>
        </p:nvSpPr>
        <p:spPr>
          <a:xfrm>
            <a:off x="609600" y="1600200"/>
            <a:ext cx="7924800" cy="5257800"/>
          </a:xfrm>
        </p:spPr>
        <p:txBody>
          <a:bodyPr/>
          <a:lstStyle/>
          <a:p>
            <a:pPr marL="0" indent="0">
              <a:buNone/>
            </a:pPr>
            <a:r>
              <a:rPr lang="fr-FR" dirty="0" smtClean="0"/>
              <a:t>Comme la plupart des véhicules, de nombreuses pièces sont issues de la filière fonderie</a:t>
            </a:r>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r>
              <a:rPr lang="fr-FR" dirty="0" smtClean="0"/>
              <a:t>En voyez vous quelques unes? </a:t>
            </a:r>
            <a:endParaRPr lang="fr-FR" dirty="0"/>
          </a:p>
          <a:p>
            <a:endParaRPr lang="fr-FR" dirty="0"/>
          </a:p>
        </p:txBody>
      </p:sp>
      <p:pic>
        <p:nvPicPr>
          <p:cNvPr id="4" name="Image 3"/>
          <p:cNvPicPr>
            <a:picLocks noChangeAspect="1"/>
          </p:cNvPicPr>
          <p:nvPr/>
        </p:nvPicPr>
        <p:blipFill>
          <a:blip r:embed="rId2">
            <a:extLst>
              <a:ext uri="{28A0092B-C50C-407E-A947-70E740481C1C}">
                <a14:useLocalDpi xmlns="" xmlns:a14="http://schemas.microsoft.com/office/drawing/2010/main"/>
              </a:ext>
            </a:extLst>
          </a:blip>
          <a:stretch>
            <a:fillRect/>
          </a:stretch>
        </p:blipFill>
        <p:spPr>
          <a:xfrm>
            <a:off x="0" y="2060848"/>
            <a:ext cx="2580692" cy="3366120"/>
          </a:xfrm>
          <a:prstGeom prst="rect">
            <a:avLst/>
          </a:prstGeom>
        </p:spPr>
      </p:pic>
      <p:pic>
        <p:nvPicPr>
          <p:cNvPr id="5" name="Image 4"/>
          <p:cNvPicPr>
            <a:picLocks noChangeAspect="1"/>
          </p:cNvPicPr>
          <p:nvPr/>
        </p:nvPicPr>
        <p:blipFill>
          <a:blip r:embed="rId3">
            <a:extLst>
              <a:ext uri="{28A0092B-C50C-407E-A947-70E740481C1C}">
                <a14:useLocalDpi xmlns="" xmlns:a14="http://schemas.microsoft.com/office/drawing/2010/main"/>
              </a:ext>
            </a:extLst>
          </a:blip>
          <a:stretch>
            <a:fillRect/>
          </a:stretch>
        </p:blipFill>
        <p:spPr>
          <a:xfrm>
            <a:off x="4139952" y="2386980"/>
            <a:ext cx="4445109" cy="2713856"/>
          </a:xfrm>
          <a:prstGeom prst="rect">
            <a:avLst/>
          </a:prstGeom>
        </p:spPr>
      </p:pic>
    </p:spTree>
    <p:extLst>
      <p:ext uri="{BB962C8B-B14F-4D97-AF65-F5344CB8AC3E}">
        <p14:creationId xmlns="" xmlns:p14="http://schemas.microsoft.com/office/powerpoint/2010/main" val="15881944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Et la fonderie?</a:t>
            </a:r>
            <a:endParaRPr lang="fr-FR" dirty="0"/>
          </a:p>
        </p:txBody>
      </p:sp>
      <p:sp>
        <p:nvSpPr>
          <p:cNvPr id="3" name="Espace réservé du contenu 2"/>
          <p:cNvSpPr>
            <a:spLocks noGrp="1"/>
          </p:cNvSpPr>
          <p:nvPr>
            <p:ph sz="quarter" idx="13"/>
          </p:nvPr>
        </p:nvSpPr>
        <p:spPr>
          <a:xfrm>
            <a:off x="609600" y="1600200"/>
            <a:ext cx="7924800" cy="5257800"/>
          </a:xfrm>
        </p:spPr>
        <p:txBody>
          <a:bodyPr>
            <a:normAutofit/>
          </a:bodyPr>
          <a:lstStyle/>
          <a:p>
            <a:pPr marL="0" indent="0">
              <a:buNone/>
            </a:pPr>
            <a:r>
              <a:rPr lang="fr-FR" dirty="0" smtClean="0"/>
              <a:t>Comme la plupart des véhicules, de nombreuses pièces sont issues de la filière fonderie</a:t>
            </a:r>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r>
              <a:rPr lang="fr-FR" dirty="0" smtClean="0"/>
              <a:t>Carters moteurs et réducteurs, disques de freins, étriers et porte plaquettes, porte moyeu…</a:t>
            </a:r>
          </a:p>
        </p:txBody>
      </p:sp>
      <p:pic>
        <p:nvPicPr>
          <p:cNvPr id="4" name="Image 3"/>
          <p:cNvPicPr>
            <a:picLocks noChangeAspect="1"/>
          </p:cNvPicPr>
          <p:nvPr/>
        </p:nvPicPr>
        <p:blipFill>
          <a:blip r:embed="rId2">
            <a:extLst>
              <a:ext uri="{28A0092B-C50C-407E-A947-70E740481C1C}">
                <a14:useLocalDpi xmlns="" xmlns:a14="http://schemas.microsoft.com/office/drawing/2010/main"/>
              </a:ext>
            </a:extLst>
          </a:blip>
          <a:stretch>
            <a:fillRect/>
          </a:stretch>
        </p:blipFill>
        <p:spPr>
          <a:xfrm>
            <a:off x="0" y="2060848"/>
            <a:ext cx="2580692" cy="3366120"/>
          </a:xfrm>
          <a:prstGeom prst="rect">
            <a:avLst/>
          </a:prstGeom>
        </p:spPr>
      </p:pic>
      <p:pic>
        <p:nvPicPr>
          <p:cNvPr id="5" name="Image 4"/>
          <p:cNvPicPr>
            <a:picLocks noChangeAspect="1"/>
          </p:cNvPicPr>
          <p:nvPr/>
        </p:nvPicPr>
        <p:blipFill>
          <a:blip r:embed="rId3">
            <a:extLst>
              <a:ext uri="{28A0092B-C50C-407E-A947-70E740481C1C}">
                <a14:useLocalDpi xmlns="" xmlns:a14="http://schemas.microsoft.com/office/drawing/2010/main"/>
              </a:ext>
            </a:extLst>
          </a:blip>
          <a:stretch>
            <a:fillRect/>
          </a:stretch>
        </p:blipFill>
        <p:spPr>
          <a:xfrm>
            <a:off x="4139952" y="2386980"/>
            <a:ext cx="4445109" cy="2713856"/>
          </a:xfrm>
          <a:prstGeom prst="rect">
            <a:avLst/>
          </a:prstGeom>
        </p:spPr>
      </p:pic>
      <p:cxnSp>
        <p:nvCxnSpPr>
          <p:cNvPr id="8" name="Connecteur droit avec flèche 7"/>
          <p:cNvCxnSpPr/>
          <p:nvPr/>
        </p:nvCxnSpPr>
        <p:spPr>
          <a:xfrm flipH="1" flipV="1">
            <a:off x="1907704" y="2924944"/>
            <a:ext cx="1368152" cy="266612"/>
          </a:xfrm>
          <a:prstGeom prst="straightConnector1">
            <a:avLst/>
          </a:prstGeom>
          <a:ln w="38100">
            <a:solidFill>
              <a:schemeClr val="tx2">
                <a:lumMod val="60000"/>
                <a:lumOff val="40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flipH="1" flipV="1">
            <a:off x="1547664" y="2543484"/>
            <a:ext cx="1728192" cy="648072"/>
          </a:xfrm>
          <a:prstGeom prst="straightConnector1">
            <a:avLst/>
          </a:prstGeom>
          <a:ln w="38100">
            <a:solidFill>
              <a:schemeClr val="tx2">
                <a:lumMod val="60000"/>
                <a:lumOff val="40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flipH="1" flipV="1">
            <a:off x="251520" y="3068960"/>
            <a:ext cx="3024336" cy="122596"/>
          </a:xfrm>
          <a:prstGeom prst="straightConnector1">
            <a:avLst/>
          </a:prstGeom>
          <a:ln w="38100">
            <a:solidFill>
              <a:schemeClr val="tx2">
                <a:lumMod val="60000"/>
                <a:lumOff val="40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flipH="1">
            <a:off x="899592" y="3191556"/>
            <a:ext cx="2376264" cy="552352"/>
          </a:xfrm>
          <a:prstGeom prst="straightConnector1">
            <a:avLst/>
          </a:prstGeom>
          <a:ln w="38100">
            <a:solidFill>
              <a:schemeClr val="tx2">
                <a:lumMod val="60000"/>
                <a:lumOff val="40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a:off x="3635896" y="3191556"/>
            <a:ext cx="3672408" cy="1173548"/>
          </a:xfrm>
          <a:prstGeom prst="straightConnector1">
            <a:avLst/>
          </a:prstGeom>
          <a:ln w="38100">
            <a:solidFill>
              <a:schemeClr val="tx2">
                <a:lumMod val="60000"/>
                <a:lumOff val="40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a:off x="3635896" y="3191556"/>
            <a:ext cx="2304256" cy="453468"/>
          </a:xfrm>
          <a:prstGeom prst="straightConnector1">
            <a:avLst/>
          </a:prstGeom>
          <a:ln w="38100">
            <a:solidFill>
              <a:schemeClr val="tx2">
                <a:lumMod val="60000"/>
                <a:lumOff val="40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a:off x="3635896" y="3191556"/>
            <a:ext cx="2448272" cy="93428"/>
          </a:xfrm>
          <a:prstGeom prst="straightConnector1">
            <a:avLst/>
          </a:prstGeom>
          <a:ln w="38100">
            <a:solidFill>
              <a:schemeClr val="tx2">
                <a:lumMod val="60000"/>
                <a:lumOff val="40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3" name="Connecteur droit avec flèche 32"/>
          <p:cNvCxnSpPr/>
          <p:nvPr/>
        </p:nvCxnSpPr>
        <p:spPr>
          <a:xfrm>
            <a:off x="3635896" y="3191556"/>
            <a:ext cx="3600400" cy="1821620"/>
          </a:xfrm>
          <a:prstGeom prst="straightConnector1">
            <a:avLst/>
          </a:prstGeom>
          <a:ln w="38100">
            <a:solidFill>
              <a:schemeClr val="tx2">
                <a:lumMod val="60000"/>
                <a:lumOff val="40000"/>
              </a:schemeClr>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922736580"/>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580</TotalTime>
  <Words>1064</Words>
  <Application>Microsoft Office PowerPoint</Application>
  <PresentationFormat>Affichage à l'écran (4:3)</PresentationFormat>
  <Paragraphs>201</Paragraphs>
  <Slides>29</Slides>
  <Notes>0</Notes>
  <HiddenSlides>0</HiddenSlides>
  <MMClips>0</MMClips>
  <ScaleCrop>false</ScaleCrop>
  <HeadingPairs>
    <vt:vector size="4" baseType="variant">
      <vt:variant>
        <vt:lpstr>Thème</vt:lpstr>
      </vt:variant>
      <vt:variant>
        <vt:i4>1</vt:i4>
      </vt:variant>
      <vt:variant>
        <vt:lpstr>Titres des diapositives</vt:lpstr>
      </vt:variant>
      <vt:variant>
        <vt:i4>29</vt:i4>
      </vt:variant>
    </vt:vector>
  </HeadingPairs>
  <TitlesOfParts>
    <vt:vector size="30" baseType="lpstr">
      <vt:lpstr>Horizon</vt:lpstr>
      <vt:lpstr>La TWIZY et la fonderie  </vt:lpstr>
      <vt:lpstr>Le projet Renault TWIZY</vt:lpstr>
      <vt:lpstr>Le projet Renault TWIZY</vt:lpstr>
      <vt:lpstr>Le projet Renault TWIZY</vt:lpstr>
      <vt:lpstr>Le projet Renault TWIZY</vt:lpstr>
      <vt:lpstr>La version commercialisée</vt:lpstr>
      <vt:lpstr>La fabrication</vt:lpstr>
      <vt:lpstr>Et la fonderie?</vt:lpstr>
      <vt:lpstr>Et la fonderie?</vt:lpstr>
      <vt:lpstr>Et la fonderie?</vt:lpstr>
      <vt:lpstr>Et la fonderie?</vt:lpstr>
      <vt:lpstr>Les jantes alliages</vt:lpstr>
      <vt:lpstr>Les jantes alliages</vt:lpstr>
      <vt:lpstr>Les jantes alliages</vt:lpstr>
      <vt:lpstr>Quel alliage?</vt:lpstr>
      <vt:lpstr>Diapositive 16</vt:lpstr>
      <vt:lpstr>Diapositive 17</vt:lpstr>
      <vt:lpstr>Quel procédé</vt:lpstr>
      <vt:lpstr>Quel procédé</vt:lpstr>
      <vt:lpstr>Quel procédé</vt:lpstr>
      <vt:lpstr>Le moule</vt:lpstr>
      <vt:lpstr>Le moule</vt:lpstr>
      <vt:lpstr>Le moule</vt:lpstr>
      <vt:lpstr>Diapositive 24</vt:lpstr>
      <vt:lpstr>Diapositive 25</vt:lpstr>
      <vt:lpstr>Diapositive 26</vt:lpstr>
      <vt:lpstr>Diapositive 27</vt:lpstr>
      <vt:lpstr>Les contrôles</vt:lpstr>
      <vt:lpstr>Remerciements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TWIZY et la fonderie  </dc:title>
  <dc:creator>Olivier CHUECA</dc:creator>
  <cp:lastModifiedBy>Windows</cp:lastModifiedBy>
  <cp:revision>40</cp:revision>
  <dcterms:created xsi:type="dcterms:W3CDTF">2013-09-03T07:37:06Z</dcterms:created>
  <dcterms:modified xsi:type="dcterms:W3CDTF">2014-11-11T09:01:15Z</dcterms:modified>
</cp:coreProperties>
</file>